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Light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Light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Light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Light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Light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Light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Light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Light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82092"/>
  </p:normalViewPr>
  <p:slideViewPr>
    <p:cSldViewPr snapToGrid="0" snapToObjects="1">
      <p:cViewPr varScale="1">
        <p:scale>
          <a:sx n="44" d="100"/>
          <a:sy n="44" d="100"/>
        </p:scale>
        <p:origin x="1536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32" name="Shape 13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Master Thesis under the supervision of</a:t>
            </a:r>
          </a:p>
          <a:p>
            <a:r>
              <a:t>Kambis Veschgini and Manfred Salmhofer @ Institute for Theoretical Physics</a:t>
            </a:r>
          </a:p>
          <a:p>
            <a:r>
              <a:t>Fred Hamprecht @ Heidelberg Collaboratory for Image Processing</a:t>
            </a:r>
          </a:p>
          <a:p>
            <a:r>
              <a:t>both at Heidelberg University, Germany. (30s)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83" name="Shape 28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Represent path by </a:t>
            </a:r>
            <a:r>
              <a:rPr b="1"/>
              <a:t>linear pieces</a:t>
            </a:r>
            <a:r>
              <a:t>.</a:t>
            </a:r>
          </a:p>
          <a:p>
            <a:r>
              <a:t>Call the points where the pieces meet „</a:t>
            </a:r>
            <a:r>
              <a:rPr b="1"/>
              <a:t>pivots</a:t>
            </a:r>
            <a:r>
              <a:t>“.</a:t>
            </a:r>
          </a:p>
          <a:p>
            <a:r>
              <a:t>Here a point in 2D, later a full parameter vector of a neural network.</a:t>
            </a:r>
          </a:p>
          <a:p>
            <a:r>
              <a:t>This representation can follow curvy paths, if we have enough pivots. </a:t>
            </a:r>
            <a:r>
              <a:rPr i="1"/>
              <a:t>&lt;Show video&gt;</a:t>
            </a:r>
          </a:p>
          <a:p>
            <a:r>
              <a:t>Here, the number of pivots is too small.</a:t>
            </a:r>
          </a:p>
          <a:p>
            <a:r>
              <a:t>We never now how many pivots are needed and gradient computations are expensive:</a:t>
            </a:r>
          </a:p>
          <a:p>
            <a:r>
              <a:t>Insert new pivots as needed (where loss rises to high between pivots).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91" name="Shape 29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i="1"/>
            </a:pPr>
            <a:r>
              <a:t>&lt;Show video&gt;</a:t>
            </a:r>
          </a:p>
          <a:p>
            <a:r>
              <a:t>Repeat this procedure of {optimisation + insertion} until convergence.</a:t>
            </a:r>
          </a:p>
          <a:p>
            <a:r>
              <a:t>This is then called Automated Nudged Elastic Band (AutoNEB).</a:t>
            </a:r>
          </a:p>
          <a:p>
            <a:r>
              <a:t>We closely converge to the continuous solution.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Shape 29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98" name="Shape 29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Recap:</a:t>
            </a:r>
          </a:p>
          <a:p>
            <a:pPr marL="388055" indent="-388055">
              <a:buSzPct val="100000"/>
              <a:buAutoNum type="arabicParenR"/>
              <a:defRPr b="1"/>
            </a:pPr>
            <a:r>
              <a:t>Initialise</a:t>
            </a:r>
          </a:p>
          <a:p>
            <a:pPr marL="388055" indent="-388055">
              <a:buSzPct val="100000"/>
              <a:buAutoNum type="arabicParenR"/>
            </a:pPr>
            <a:r>
              <a:t>Iterate </a:t>
            </a:r>
            <a:r>
              <a:rPr b="1"/>
              <a:t>descent</a:t>
            </a:r>
            <a:r>
              <a:t> and </a:t>
            </a:r>
            <a:r>
              <a:rPr b="1"/>
              <a:t>insertion</a:t>
            </a:r>
          </a:p>
          <a:p>
            <a:pPr marL="388055" indent="-388055">
              <a:buSzPct val="100000"/>
              <a:buAutoNum type="arabicParenR"/>
            </a:pPr>
            <a:r>
              <a:rPr b="1"/>
              <a:t>Read off</a:t>
            </a:r>
            <a:r>
              <a:t> final barrier</a:t>
            </a:r>
          </a:p>
          <a:p>
            <a:endParaRPr/>
          </a:p>
          <a:p>
            <a:r>
              <a:t>Well established: NEB and AutoNEB</a:t>
            </a:r>
          </a:p>
          <a:p>
            <a:r>
              <a:t>Tested on many high-dimensional problems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Shape 303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04" name="Shape 30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We can construct flat paths!</a:t>
            </a:r>
          </a:p>
          <a:p>
            <a:r>
              <a:t>Most appealing result: DenseNet on CIFAR10.</a:t>
            </a:r>
          </a:p>
          <a:p>
            <a:endParaRPr/>
          </a:p>
          <a:p>
            <a:r>
              <a:t>Left: </a:t>
            </a:r>
            <a:r>
              <a:rPr b="1"/>
              <a:t>2D slice</a:t>
            </a:r>
            <a:r>
              <a:t> through parameter space </a:t>
            </a:r>
            <a:r>
              <a:rPr b="1"/>
              <a:t>without visible barrier</a:t>
            </a:r>
            <a:r>
              <a:t>!</a:t>
            </a:r>
          </a:p>
          <a:p>
            <a:r>
              <a:t>2D slice cannot capture the full path, this is a </a:t>
            </a:r>
            <a:r>
              <a:rPr b="1"/>
              <a:t>special case</a:t>
            </a:r>
            <a:r>
              <a:t>.</a:t>
            </a:r>
          </a:p>
          <a:p>
            <a:endParaRPr/>
          </a:p>
          <a:p>
            <a:r>
              <a:t>Right: Loss along </a:t>
            </a:r>
            <a:r>
              <a:rPr b="1"/>
              <a:t>linear path</a:t>
            </a:r>
            <a:r>
              <a:t> and along </a:t>
            </a:r>
            <a:r>
              <a:rPr b="1"/>
              <a:t>our path</a:t>
            </a:r>
            <a:r>
              <a:t>. Our path is </a:t>
            </a:r>
            <a:r>
              <a:rPr b="1"/>
              <a:t>two magnitudes</a:t>
            </a:r>
            <a:r>
              <a:t> lower!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Shape 324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25" name="Shape 32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Full results on CIFAR10 and CIFAR100.</a:t>
            </a:r>
          </a:p>
          <a:p>
            <a:r>
              <a:t>Left: </a:t>
            </a:r>
            <a:r>
              <a:rPr b="1"/>
              <a:t>CIFAR10: No barriers</a:t>
            </a:r>
            <a:r>
              <a:t>. Squares are only marginally lower than circles.</a:t>
            </a:r>
          </a:p>
          <a:p>
            <a:r>
              <a:t>Right: </a:t>
            </a:r>
            <a:r>
              <a:rPr b="1"/>
              <a:t>CIFAR100: Very low barriers</a:t>
            </a:r>
            <a:r>
              <a:t>. Barriers </a:t>
            </a:r>
            <a:r>
              <a:rPr b="1"/>
              <a:t>close to</a:t>
            </a:r>
            <a:r>
              <a:t> </a:t>
            </a:r>
            <a:r>
              <a:rPr b="1"/>
              <a:t>training minima</a:t>
            </a:r>
            <a:r>
              <a:t>, a </a:t>
            </a:r>
            <a:r>
              <a:rPr b="1"/>
              <a:t>magnitude below</a:t>
            </a:r>
            <a:r>
              <a:t> the loss of randomly initialised network.</a:t>
            </a:r>
          </a:p>
          <a:p>
            <a:endParaRPr/>
          </a:p>
          <a:p>
            <a:r>
              <a:t>We did our job: Ten </a:t>
            </a:r>
            <a:r>
              <a:rPr b="1"/>
              <a:t>independently trained</a:t>
            </a:r>
            <a:r>
              <a:t> minima and </a:t>
            </a:r>
            <a:r>
              <a:rPr b="1"/>
              <a:t>pairwise</a:t>
            </a:r>
            <a:r>
              <a:t> connections (error bars within points).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Shape 333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34" name="Shape 33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The paths are geometrically simple:</a:t>
            </a:r>
          </a:p>
          <a:p>
            <a:pPr marL="271638" indent="-271638">
              <a:buSzPct val="75000"/>
              <a:buChar char="-"/>
            </a:pPr>
            <a:r>
              <a:t>Coordinates show:</a:t>
            </a:r>
          </a:p>
          <a:p>
            <a:pPr marL="716138" lvl="1" indent="-271638">
              <a:buSzPct val="75000"/>
              <a:buChar char="-"/>
            </a:pPr>
            <a:r>
              <a:t>Coordinates w/ </a:t>
            </a:r>
            <a:r>
              <a:rPr b="1"/>
              <a:t>largest distance</a:t>
            </a:r>
            <a:r>
              <a:t> form linear path: </a:t>
            </a:r>
            <a:r>
              <a:rPr b="1"/>
              <a:t>Peaked</a:t>
            </a:r>
            <a:r>
              <a:t> structure.</a:t>
            </a:r>
          </a:p>
          <a:p>
            <a:pPr marL="716138" lvl="1" indent="-271638">
              <a:buSzPct val="75000"/>
              <a:buChar char="-"/>
              <a:defRPr b="1"/>
            </a:pPr>
            <a:r>
              <a:t>Random</a:t>
            </a:r>
            <a:r>
              <a:rPr b="0"/>
              <a:t>: Smooth transition.</a:t>
            </a:r>
          </a:p>
          <a:p>
            <a:pPr marL="271638" indent="-271638">
              <a:buSzPct val="75000"/>
              <a:buChar char="-"/>
            </a:pPr>
            <a:r>
              <a:t>The </a:t>
            </a:r>
            <a:r>
              <a:rPr b="1"/>
              <a:t>lengths</a:t>
            </a:r>
            <a:r>
              <a:t> vary </a:t>
            </a:r>
            <a:r>
              <a:rPr b="1"/>
              <a:t>between 1.8 to 3 times</a:t>
            </a:r>
            <a:r>
              <a:t> the length linear path.</a:t>
            </a:r>
          </a:p>
          <a:p>
            <a:endParaRPr/>
          </a:p>
          <a:p>
            <a:r>
              <a:t>All this is very surprising: </a:t>
            </a:r>
            <a:r>
              <a:rPr b="1"/>
              <a:t>Hints had existed</a:t>
            </a:r>
            <a:r>
              <a:t> for low paths, but we found </a:t>
            </a:r>
            <a:r>
              <a:rPr b="1"/>
              <a:t>simple, almost barrier-free paths</a:t>
            </a:r>
            <a:r>
              <a:t>!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Shape 348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49" name="Shape 34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Textbook </a:t>
            </a:r>
            <a:r>
              <a:rPr b="1"/>
              <a:t>XOR</a:t>
            </a:r>
            <a:r>
              <a:t> data with one possible </a:t>
            </a:r>
            <a:r>
              <a:rPr b="1"/>
              <a:t>solution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Shape 363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64" name="Shape 36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b="1"/>
              <a:t>Transition</a:t>
            </a:r>
            <a:r>
              <a:t> from one minimum to another </a:t>
            </a:r>
            <a:r>
              <a:rPr b="1"/>
              <a:t>not possible</a:t>
            </a:r>
            <a:r>
              <a:t> without misclassification</a:t>
            </a: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Shape 38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83" name="Shape 38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Adding one more neuron to the hidden layer makes the transition possible (</a:t>
            </a:r>
            <a:r>
              <a:rPr b="1"/>
              <a:t>wider</a:t>
            </a:r>
            <a:r>
              <a:t>)</a:t>
            </a:r>
          </a:p>
          <a:p>
            <a:r>
              <a:t>The same is true if you add one more 2-neuron layer (</a:t>
            </a:r>
            <a:r>
              <a:rPr b="1"/>
              <a:t>deeper</a:t>
            </a:r>
            <a:r>
              <a:t>)</a:t>
            </a:r>
          </a:p>
          <a:p>
            <a:endParaRPr/>
          </a:p>
          <a:p>
            <a:r>
              <a:t>Not trivial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Shape 408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09" name="Shape 40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Confirmation of wider + deeper hypothesis:</a:t>
            </a:r>
          </a:p>
          <a:p>
            <a:r>
              <a:t>Fixed architecture with depth and width as tuning parameter.</a:t>
            </a:r>
          </a:p>
          <a:p>
            <a:endParaRPr/>
          </a:p>
          <a:p>
            <a:r>
              <a:t>deeper + </a:t>
            </a:r>
            <a:r>
              <a:rPr b="1"/>
              <a:t>wider</a:t>
            </a:r>
            <a:r>
              <a:t> = lower barriers!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6" name="Shape 14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ML to fit training data:</a:t>
            </a:r>
          </a:p>
          <a:p>
            <a:r>
              <a:t>Loss depends on architecture, cost function, data, … and network parameters</a:t>
            </a:r>
          </a:p>
          <a:p>
            <a:r>
              <a:t>Energy: Fix everything except for parameters</a:t>
            </a:r>
          </a:p>
          <a:p>
            <a:r>
              <a:t>Training: Find parameters that minimise energy/loss</a:t>
            </a: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Shape 419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20" name="Shape 42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i="1"/>
            </a:pPr>
            <a:r>
              <a:t>Sheer number of parameters makes individual parameters unneeded.</a:t>
            </a:r>
          </a:p>
          <a:p>
            <a:r>
              <a:t>Imagine perturbing the value of one single parameter from a minimum. Loss will rise slightly.</a:t>
            </a: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Shape 43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33" name="Shape 43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388055" indent="-388055">
              <a:buSzPct val="100000"/>
              <a:buAutoNum type="arabicParenR"/>
            </a:pPr>
            <a:r>
              <a:rPr b="1"/>
              <a:t>Keep</a:t>
            </a:r>
            <a:r>
              <a:t> this perturbed </a:t>
            </a:r>
            <a:r>
              <a:rPr b="1"/>
              <a:t>parameter</a:t>
            </a:r>
            <a:r>
              <a:t> </a:t>
            </a:r>
            <a:r>
              <a:rPr b="1"/>
              <a:t>fixed</a:t>
            </a:r>
            <a:r>
              <a:t>, </a:t>
            </a:r>
          </a:p>
          <a:p>
            <a:pPr marL="388055" indent="-388055">
              <a:buSzPct val="100000"/>
              <a:buAutoNum type="arabicParenR"/>
            </a:pPr>
            <a:r>
              <a:t>Re-optimise remaining parameters.</a:t>
            </a:r>
          </a:p>
          <a:p>
            <a:r>
              <a:t>Since one single parameter is not needed, we can find a </a:t>
            </a:r>
            <a:r>
              <a:rPr b="1"/>
              <a:t>new point</a:t>
            </a:r>
            <a:r>
              <a:t> with </a:t>
            </a:r>
            <a:r>
              <a:rPr b="1"/>
              <a:t>the same low loss</a:t>
            </a:r>
            <a:r>
              <a:t> as before.</a:t>
            </a: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Shape 44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48" name="Shape 44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Perturb again with another parameter</a:t>
            </a: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Shape 464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65" name="Shape 46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Optimise again.</a:t>
            </a: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Shape 48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83" name="Shape 48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-&gt; </a:t>
            </a:r>
            <a:r>
              <a:rPr b="1"/>
              <a:t>Found</a:t>
            </a:r>
            <a:r>
              <a:t> a </a:t>
            </a:r>
            <a:r>
              <a:rPr b="1"/>
              <a:t>new minimum</a:t>
            </a:r>
            <a:r>
              <a:t> in measurable distance.</a:t>
            </a:r>
          </a:p>
          <a:p>
            <a:endParaRPr/>
          </a:p>
          <a:p>
            <a:pPr>
              <a:defRPr i="1"/>
            </a:pPr>
            <a:r>
              <a:t>Sheer number of parameters makes individual parameters unneeded.</a:t>
            </a:r>
          </a:p>
          <a:p>
            <a:r>
              <a:t>No experimental backup of this procedure, but our results show that this stuff exists!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7" name="Shape 15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Loss: function of network parameters -&gt; fix architecture and data</a:t>
            </a:r>
          </a:p>
          <a:p>
            <a:r>
              <a:t>Bad optimisation properties: </a:t>
            </a:r>
            <a:r>
              <a:rPr b="1"/>
              <a:t>non-convex</a:t>
            </a:r>
            <a:r>
              <a:t> and </a:t>
            </a:r>
            <a:r>
              <a:rPr b="1"/>
              <a:t>high-dimensional</a:t>
            </a:r>
          </a:p>
          <a:p>
            <a:r>
              <a:t>Yet: </a:t>
            </a:r>
            <a:r>
              <a:rPr b="1"/>
              <a:t>easy to train</a:t>
            </a:r>
            <a:r>
              <a:t> and minimisers have </a:t>
            </a:r>
            <a:r>
              <a:rPr b="1"/>
              <a:t>good generalisation</a:t>
            </a:r>
          </a:p>
          <a:p>
            <a:endParaRPr b="1"/>
          </a:p>
          <a:p>
            <a:r>
              <a:t>No analytical results explain this.</a:t>
            </a:r>
          </a:p>
          <a:p>
            <a:r>
              <a:rPr b="1"/>
              <a:t>Today</a:t>
            </a:r>
            <a:r>
              <a:t>: Exciting news about the </a:t>
            </a:r>
            <a:r>
              <a:rPr b="1"/>
              <a:t>structure of the loss surface</a:t>
            </a:r>
            <a:r>
              <a:t>.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8" name="Shape 16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Knowledge on </a:t>
            </a:r>
            <a:r>
              <a:rPr b="1"/>
              <a:t>structure of minima</a:t>
            </a:r>
            <a:r>
              <a:t>:</a:t>
            </a:r>
          </a:p>
          <a:p>
            <a:pPr marL="271638" indent="-271638">
              <a:buSzPct val="75000"/>
              <a:buChar char="-"/>
            </a:pPr>
            <a:r>
              <a:rPr b="1"/>
              <a:t>Bottom</a:t>
            </a:r>
            <a:r>
              <a:t> of locally convex </a:t>
            </a:r>
            <a:r>
              <a:rPr b="1"/>
              <a:t>valleys</a:t>
            </a:r>
          </a:p>
          <a:p>
            <a:pPr marL="271638" indent="-271638">
              <a:buSzPct val="75000"/>
              <a:buChar char="-"/>
            </a:pPr>
            <a:r>
              <a:t>A </a:t>
            </a:r>
            <a:r>
              <a:rPr b="1"/>
              <a:t>good minimum</a:t>
            </a:r>
            <a:r>
              <a:t> lies in a </a:t>
            </a:r>
            <a:r>
              <a:rPr b="1"/>
              <a:t>wide valley</a:t>
            </a:r>
            <a:r>
              <a:t> (neglecting symmetries)</a:t>
            </a:r>
          </a:p>
          <a:p>
            <a:pPr marL="271638" indent="-271638">
              <a:buSzPct val="75000"/>
              <a:buChar char="-"/>
            </a:pPr>
            <a:r>
              <a:t>Training parameters </a:t>
            </a:r>
            <a:r>
              <a:rPr b="1"/>
              <a:t>shape</a:t>
            </a:r>
            <a:r>
              <a:t> the </a:t>
            </a:r>
            <a:r>
              <a:rPr b="1"/>
              <a:t>surroundings</a:t>
            </a:r>
            <a:r>
              <a:t> of minima.</a:t>
            </a:r>
            <a:endParaRPr b="1"/>
          </a:p>
          <a:p>
            <a:endParaRPr b="1"/>
          </a:p>
          <a:p>
            <a:r>
              <a:rPr b="1"/>
              <a:t>Method</a:t>
            </a:r>
            <a:r>
              <a:t>: Shoot a line or span a plane in </a:t>
            </a:r>
            <a:r>
              <a:rPr b="1"/>
              <a:t>random directions</a:t>
            </a:r>
            <a:r>
              <a:t> from minima and </a:t>
            </a:r>
            <a:r>
              <a:rPr b="1"/>
              <a:t>sample the loss</a:t>
            </a:r>
            <a:r>
              <a:t> along the line or on that plane.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18" name="Shape 21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Rest of the Loss Surface: </a:t>
            </a:r>
            <a:r>
              <a:rPr b="1"/>
              <a:t>No full sampling</a:t>
            </a:r>
            <a:r>
              <a:t> possible =&gt; </a:t>
            </a:r>
            <a:r>
              <a:rPr b="1"/>
              <a:t>Sample along paths</a:t>
            </a:r>
            <a:r>
              <a:t>!</a:t>
            </a:r>
          </a:p>
          <a:p>
            <a:endParaRPr/>
          </a:p>
          <a:p>
            <a:pPr marL="271638" indent="-271638">
              <a:buSzPct val="75000"/>
              <a:buChar char="-"/>
            </a:pPr>
            <a:r>
              <a:t>Goodfellow &amp; …: Regular structure: </a:t>
            </a:r>
            <a:r>
              <a:rPr b="1"/>
              <a:t>No obstacles</a:t>
            </a:r>
            <a:r>
              <a:t> are in the way </a:t>
            </a:r>
            <a:r>
              <a:rPr b="1"/>
              <a:t>from initial point to minima.</a:t>
            </a:r>
          </a:p>
          <a:p>
            <a:pPr marL="271638" indent="-271638">
              <a:buSzPct val="75000"/>
              <a:buChar char="-"/>
            </a:pPr>
            <a:r>
              <a:t>Keskar &amp; …: Train two distinct minima from different initialisations =&gt; Barriers in between.</a:t>
            </a:r>
          </a:p>
          <a:p>
            <a:pPr marL="271638" indent="-271638">
              <a:buSzPct val="75000"/>
              <a:buChar char="-"/>
            </a:pPr>
            <a:r>
              <a:t>Freeman &amp; Bruna: </a:t>
            </a:r>
            <a:r>
              <a:rPr b="1"/>
              <a:t>Curved path</a:t>
            </a:r>
            <a:r>
              <a:t> enables </a:t>
            </a:r>
            <a:r>
              <a:rPr b="1"/>
              <a:t>lower</a:t>
            </a:r>
            <a:r>
              <a:t> </a:t>
            </a:r>
            <a:r>
              <a:rPr b="1"/>
              <a:t>barriers.</a:t>
            </a:r>
            <a:r>
              <a:t> Only few architectures.</a:t>
            </a:r>
          </a:p>
          <a:p>
            <a:pPr marL="271638" indent="-271638">
              <a:buSzPct val="75000"/>
              <a:buChar char="-"/>
            </a:pPr>
            <a:r>
              <a:t>Sagun et al: </a:t>
            </a:r>
            <a:r>
              <a:rPr b="1"/>
              <a:t>Large batch</a:t>
            </a:r>
            <a:r>
              <a:t> minimum, continue with </a:t>
            </a:r>
            <a:r>
              <a:rPr b="1"/>
              <a:t>small batch</a:t>
            </a:r>
            <a:r>
              <a:t> optimisation. Linear connection =&gt; </a:t>
            </a:r>
            <a:r>
              <a:rPr b="1"/>
              <a:t>no barrier</a:t>
            </a:r>
            <a:r>
              <a:t>.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47" name="Shape 24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Geometrically </a:t>
            </a:r>
            <a:r>
              <a:rPr b="1"/>
              <a:t>flexible connection</a:t>
            </a:r>
            <a:r>
              <a:t> procedure following </a:t>
            </a:r>
            <a:r>
              <a:rPr b="1"/>
              <a:t>local geometry</a:t>
            </a:r>
          </a:p>
          <a:p>
            <a:r>
              <a:t>Find: Minima </a:t>
            </a:r>
            <a:r>
              <a:rPr b="1"/>
              <a:t>not isolated</a:t>
            </a:r>
            <a:r>
              <a:t>, but</a:t>
            </a:r>
            <a:r>
              <a:rPr b="1"/>
              <a:t> connected </a:t>
            </a:r>
            <a:r>
              <a:t>(also called </a:t>
            </a:r>
            <a:r>
              <a:rPr b="1"/>
              <a:t>Mode Connectivity</a:t>
            </a:r>
            <a:r>
              <a:t>)</a:t>
            </a:r>
          </a:p>
          <a:p>
            <a:endParaRPr/>
          </a:p>
          <a:p>
            <a:r>
              <a:t>Non-trivial: Minima are not related, but </a:t>
            </a:r>
            <a:r>
              <a:rPr b="1"/>
              <a:t>generated independently</a:t>
            </a:r>
            <a:r>
              <a:t>.</a:t>
            </a:r>
          </a:p>
          <a:p>
            <a:r>
              <a:t>Class of </a:t>
            </a:r>
            <a:r>
              <a:rPr b="1"/>
              <a:t>connected minima</a:t>
            </a:r>
            <a:r>
              <a:t> cannot be bad!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59" name="Shape 25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Can test: We have </a:t>
            </a:r>
            <a:r>
              <a:rPr b="1"/>
              <a:t>independently trained minima</a:t>
            </a:r>
            <a:r>
              <a:t>!</a:t>
            </a:r>
          </a:p>
          <a:p>
            <a:r>
              <a:t>Even though the </a:t>
            </a:r>
            <a:r>
              <a:rPr b="1"/>
              <a:t>loss is equal</a:t>
            </a:r>
            <a:r>
              <a:t>, the </a:t>
            </a:r>
            <a:r>
              <a:rPr b="1"/>
              <a:t>output</a:t>
            </a:r>
            <a:r>
              <a:t> is entirely </a:t>
            </a:r>
            <a:r>
              <a:rPr b="1"/>
              <a:t>different</a:t>
            </a:r>
            <a:r>
              <a:t>.</a:t>
            </a:r>
          </a:p>
          <a:p>
            <a:endParaRPr/>
          </a:p>
          <a:p>
            <a:r>
              <a:t>Circles are the misclassified images of each minimum.</a:t>
            </a:r>
          </a:p>
          <a:p>
            <a:r>
              <a:t>The overlap for each pair of minima is less than 50% for all datasets!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Shape 265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66" name="Shape 26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b="1"/>
              <a:t>Contour plot</a:t>
            </a:r>
            <a:r>
              <a:t> of toy energy/loss function with nontrivial geometry</a:t>
            </a:r>
          </a:p>
          <a:p>
            <a:r>
              <a:t>Goal: Numerically </a:t>
            </a:r>
            <a:r>
              <a:rPr b="1"/>
              <a:t>find the barrier</a:t>
            </a:r>
            <a:r>
              <a:t> between minima.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hape 273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74" name="Shape 27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Start with </a:t>
            </a:r>
            <a:r>
              <a:rPr b="1"/>
              <a:t>linear path</a:t>
            </a:r>
            <a:r>
              <a:t> and </a:t>
            </a:r>
            <a:r>
              <a:rPr b="1"/>
              <a:t>bend</a:t>
            </a:r>
            <a:r>
              <a:t> by </a:t>
            </a:r>
            <a:r>
              <a:rPr b="1"/>
              <a:t>local gradient. </a:t>
            </a:r>
            <a:r>
              <a:rPr i="1"/>
              <a:t>&lt;Show video&gt;</a:t>
            </a:r>
          </a:p>
          <a:p>
            <a:r>
              <a:t>Stop when </a:t>
            </a:r>
            <a:r>
              <a:rPr b="1"/>
              <a:t>no more gradient</a:t>
            </a:r>
            <a:r>
              <a:t> perpendicular to path.</a:t>
            </a:r>
          </a:p>
          <a:p>
            <a:r>
              <a:t>Then </a:t>
            </a:r>
            <a:r>
              <a:rPr b="1"/>
              <a:t>identify barrier</a:t>
            </a:r>
            <a:r>
              <a:t>.</a:t>
            </a:r>
          </a:p>
          <a:p>
            <a:r>
              <a:t>Final path need </a:t>
            </a:r>
            <a:r>
              <a:rPr b="1"/>
              <a:t>not</a:t>
            </a:r>
            <a:r>
              <a:t> be </a:t>
            </a:r>
            <a:r>
              <a:rPr b="1"/>
              <a:t>globally optimal</a:t>
            </a:r>
            <a:r>
              <a:t>, only </a:t>
            </a:r>
            <a:r>
              <a:rPr b="1"/>
              <a:t>locally</a:t>
            </a:r>
            <a:r>
              <a:t>.</a:t>
            </a:r>
          </a:p>
          <a:p>
            <a:r>
              <a:t>Numerically, no representation for continuous path.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el &amp;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>
            <a:spLocks noGrp="1"/>
          </p:cNvSpPr>
          <p:nvPr>
            <p:ph type="title"/>
          </p:nvPr>
        </p:nvSpPr>
        <p:spPr>
          <a:xfrm>
            <a:off x="3697355" y="3024652"/>
            <a:ext cx="16989290" cy="3922645"/>
          </a:xfrm>
          <a:prstGeom prst="rect">
            <a:avLst/>
          </a:prstGeom>
        </p:spPr>
        <p:txBody>
          <a:bodyPr lIns="357187" tIns="357187" rIns="357187" bIns="357187"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833937" y="7411640"/>
            <a:ext cx="14716126" cy="1589485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01"/>
          <p:cNvSpPr txBox="1">
            <a:spLocks noGrp="1"/>
          </p:cNvSpPr>
          <p:nvPr>
            <p:ph type="sldNum" sz="quarter" idx="2"/>
          </p:nvPr>
        </p:nvSpPr>
        <p:spPr>
          <a:xfrm>
            <a:off x="23666118" y="13010554"/>
            <a:ext cx="494513" cy="511176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Christian Bauer"/>
          <p:cNvSpPr txBox="1">
            <a:spLocks noGrp="1"/>
          </p:cNvSpPr>
          <p:nvPr>
            <p:ph type="body" sz="quarter" idx="21"/>
          </p:nvPr>
        </p:nvSpPr>
        <p:spPr>
          <a:xfrm>
            <a:off x="4833937" y="8947546"/>
            <a:ext cx="14716126" cy="660798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–Christian Bauer</a:t>
            </a:r>
          </a:p>
        </p:txBody>
      </p:sp>
      <p:sp>
        <p:nvSpPr>
          <p:cNvPr id="94" name="„Zitat hier eingeben.“"/>
          <p:cNvSpPr txBox="1">
            <a:spLocks noGrp="1"/>
          </p:cNvSpPr>
          <p:nvPr>
            <p:ph type="body" sz="quarter" idx="22"/>
          </p:nvPr>
        </p:nvSpPr>
        <p:spPr>
          <a:xfrm>
            <a:off x="4833937" y="6000353"/>
            <a:ext cx="14716126" cy="9652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sz="40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„Zitat hier eingeben.“ </a:t>
            </a:r>
          </a:p>
        </p:txBody>
      </p:sp>
      <p:sp>
        <p:nvSpPr>
          <p:cNvPr id="95" name="01"/>
          <p:cNvSpPr txBox="1">
            <a:spLocks noGrp="1"/>
          </p:cNvSpPr>
          <p:nvPr>
            <p:ph type="sldNum" sz="quarter" idx="2"/>
          </p:nvPr>
        </p:nvSpPr>
        <p:spPr>
          <a:xfrm>
            <a:off x="11935814" y="13010554"/>
            <a:ext cx="494513" cy="511176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21"/>
          </p:nvPr>
        </p:nvSpPr>
        <p:spPr>
          <a:xfrm>
            <a:off x="1905000" y="0"/>
            <a:ext cx="21420093" cy="14287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01"/>
          <p:cNvSpPr txBox="1">
            <a:spLocks noGrp="1"/>
          </p:cNvSpPr>
          <p:nvPr>
            <p:ph type="sldNum" sz="quarter" idx="2"/>
          </p:nvPr>
        </p:nvSpPr>
        <p:spPr>
          <a:xfrm>
            <a:off x="11935814" y="13010554"/>
            <a:ext cx="494513" cy="511176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01"/>
          <p:cNvSpPr txBox="1">
            <a:spLocks noGrp="1"/>
          </p:cNvSpPr>
          <p:nvPr>
            <p:ph type="sldNum" sz="quarter" idx="2"/>
          </p:nvPr>
        </p:nvSpPr>
        <p:spPr>
          <a:xfrm>
            <a:off x="23581473" y="13010554"/>
            <a:ext cx="494514" cy="511176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sz="half" idx="21"/>
          </p:nvPr>
        </p:nvSpPr>
        <p:spPr>
          <a:xfrm>
            <a:off x="5307210" y="892968"/>
            <a:ext cx="13751720" cy="917258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  <a:noFill/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833937" y="11519296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01"/>
          <p:cNvSpPr txBox="1">
            <a:spLocks noGrp="1"/>
          </p:cNvSpPr>
          <p:nvPr>
            <p:ph type="sldNum" sz="quarter" idx="2"/>
          </p:nvPr>
        </p:nvSpPr>
        <p:spPr>
          <a:xfrm>
            <a:off x="23704703" y="13001625"/>
            <a:ext cx="494513" cy="51117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el - Mit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>
            <a:spLocks noGrp="1"/>
          </p:cNvSpPr>
          <p:nvPr>
            <p:ph type="title"/>
          </p:nvPr>
        </p:nvSpPr>
        <p:spPr>
          <a:xfrm>
            <a:off x="0" y="0"/>
            <a:ext cx="24416144" cy="6858001"/>
          </a:xfrm>
          <a:prstGeom prst="rect">
            <a:avLst/>
          </a:prstGeom>
        </p:spPr>
        <p:txBody>
          <a:bodyPr lIns="444500" tIns="444500" rIns="444500" bIns="444500" anchor="b"/>
          <a:lstStyle>
            <a:lvl1pPr marL="0" marR="635000" algn="r"/>
          </a:lstStyle>
          <a:p>
            <a:r>
              <a:t>Title Text</a:t>
            </a:r>
          </a:p>
        </p:txBody>
      </p:sp>
      <p:sp>
        <p:nvSpPr>
          <p:cNvPr id="31" name="01"/>
          <p:cNvSpPr txBox="1">
            <a:spLocks noGrp="1"/>
          </p:cNvSpPr>
          <p:nvPr>
            <p:ph type="sldNum" sz="quarter" idx="2"/>
          </p:nvPr>
        </p:nvSpPr>
        <p:spPr>
          <a:xfrm>
            <a:off x="23666118" y="13010554"/>
            <a:ext cx="494513" cy="511176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 - Vertik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idx="21"/>
          </p:nvPr>
        </p:nvSpPr>
        <p:spPr>
          <a:xfrm>
            <a:off x="6869906" y="892968"/>
            <a:ext cx="17377173" cy="1158478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  <a:noFill/>
        </p:spPr>
        <p:txBody>
          <a:bodyPr anchor="b"/>
          <a:lstStyle>
            <a:lvl1pPr marL="0" marR="0">
              <a:defRPr sz="8400">
                <a:solidFill>
                  <a:srgbClr val="00000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387453" y="6697265"/>
            <a:ext cx="7500938" cy="5768579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01"/>
          <p:cNvSpPr txBox="1">
            <a:spLocks noGrp="1"/>
          </p:cNvSpPr>
          <p:nvPr>
            <p:ph type="sldNum" sz="quarter" idx="2"/>
          </p:nvPr>
        </p:nvSpPr>
        <p:spPr>
          <a:xfrm>
            <a:off x="23666118" y="13010554"/>
            <a:ext cx="494513" cy="511176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el - 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el &amp; Aufzäh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>
            <a:spLocks noGrp="1"/>
          </p:cNvSpPr>
          <p:nvPr>
            <p:ph type="title"/>
          </p:nvPr>
        </p:nvSpPr>
        <p:spPr>
          <a:xfrm>
            <a:off x="0" y="5953"/>
            <a:ext cx="24384001" cy="3036094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01"/>
          <p:cNvSpPr txBox="1">
            <a:spLocks noGrp="1"/>
          </p:cNvSpPr>
          <p:nvPr>
            <p:ph type="sldNum" sz="quarter" idx="2"/>
          </p:nvPr>
        </p:nvSpPr>
        <p:spPr>
          <a:xfrm>
            <a:off x="23666118" y="13010554"/>
            <a:ext cx="494513" cy="511176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el, Aufzählung &amp;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idx="21"/>
          </p:nvPr>
        </p:nvSpPr>
        <p:spPr>
          <a:xfrm>
            <a:off x="8068709" y="1711263"/>
            <a:ext cx="19110312" cy="1274020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078566" y="3661171"/>
            <a:ext cx="10809825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4500"/>
              </a:spcBef>
              <a:defRPr sz="3800"/>
            </a:lvl1pPr>
            <a:lvl2pPr marL="808264" indent="-465364">
              <a:spcBef>
                <a:spcPts val="4500"/>
              </a:spcBef>
              <a:defRPr sz="3800"/>
            </a:lvl2pPr>
            <a:lvl3pPr marL="1151164" indent="-465364">
              <a:spcBef>
                <a:spcPts val="4500"/>
              </a:spcBef>
              <a:defRPr sz="3800"/>
            </a:lvl3pPr>
            <a:lvl4pPr marL="1494064" indent="-465364">
              <a:spcBef>
                <a:spcPts val="4500"/>
              </a:spcBef>
              <a:defRPr sz="3800"/>
            </a:lvl4pPr>
            <a:lvl5pPr marL="1836964" indent="-465364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7" name="01"/>
          <p:cNvSpPr txBox="1">
            <a:spLocks noGrp="1"/>
          </p:cNvSpPr>
          <p:nvPr>
            <p:ph type="sldNum" sz="quarter" idx="2"/>
          </p:nvPr>
        </p:nvSpPr>
        <p:spPr>
          <a:xfrm>
            <a:off x="23627531" y="13010554"/>
            <a:ext cx="494513" cy="511176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68" name="Title Text"/>
          <p:cNvSpPr>
            <a:spLocks noGrp="1"/>
          </p:cNvSpPr>
          <p:nvPr>
            <p:ph type="title"/>
          </p:nvPr>
        </p:nvSpPr>
        <p:spPr>
          <a:xfrm>
            <a:off x="0" y="-1"/>
            <a:ext cx="24384001" cy="3035301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01"/>
          <p:cNvSpPr txBox="1">
            <a:spLocks noGrp="1"/>
          </p:cNvSpPr>
          <p:nvPr>
            <p:ph type="sldNum" sz="quarter" idx="2"/>
          </p:nvPr>
        </p:nvSpPr>
        <p:spPr>
          <a:xfrm>
            <a:off x="11935814" y="13010554"/>
            <a:ext cx="494513" cy="511176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 - 3 Stü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21"/>
          </p:nvPr>
        </p:nvSpPr>
        <p:spPr>
          <a:xfrm>
            <a:off x="12442031" y="7069144"/>
            <a:ext cx="8518923" cy="568224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22"/>
          </p:nvPr>
        </p:nvSpPr>
        <p:spPr>
          <a:xfrm>
            <a:off x="12192000" y="1246988"/>
            <a:ext cx="8251032" cy="550068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idx="23"/>
          </p:nvPr>
        </p:nvSpPr>
        <p:spPr>
          <a:xfrm>
            <a:off x="-291704" y="1250156"/>
            <a:ext cx="16841392" cy="1122759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01"/>
          <p:cNvSpPr txBox="1">
            <a:spLocks noGrp="1"/>
          </p:cNvSpPr>
          <p:nvPr>
            <p:ph type="sldNum" sz="quarter" idx="2"/>
          </p:nvPr>
        </p:nvSpPr>
        <p:spPr>
          <a:xfrm>
            <a:off x="11935814" y="13010554"/>
            <a:ext cx="494513" cy="511176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>
            <a:spLocks noGrp="1"/>
          </p:cNvSpPr>
          <p:nvPr>
            <p:ph type="title"/>
          </p:nvPr>
        </p:nvSpPr>
        <p:spPr>
          <a:xfrm>
            <a:off x="0" y="-1"/>
            <a:ext cx="24384001" cy="3036095"/>
          </a:xfrm>
          <a:prstGeom prst="rect">
            <a:avLst/>
          </a:prstGeom>
          <a:solidFill>
            <a:schemeClr val="accent5">
              <a:hueOff val="-176146"/>
              <a:satOff val="3665"/>
              <a:lumOff val="-13986"/>
            </a:schemeClr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01"/>
          <p:cNvSpPr txBox="1">
            <a:spLocks noGrp="1"/>
          </p:cNvSpPr>
          <p:nvPr>
            <p:ph type="sldNum" sz="quarter" idx="2"/>
          </p:nvPr>
        </p:nvSpPr>
        <p:spPr>
          <a:xfrm>
            <a:off x="23704703" y="13010554"/>
            <a:ext cx="494513" cy="511176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4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4387453" y="3661171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1785937" marR="1785937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Helvetica Light"/>
        </a:defRPr>
      </a:lvl1pPr>
      <a:lvl2pPr marL="1785937" marR="1785937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Helvetica Light"/>
        </a:defRPr>
      </a:lvl2pPr>
      <a:lvl3pPr marL="1785937" marR="1785937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Helvetica Light"/>
        </a:defRPr>
      </a:lvl3pPr>
      <a:lvl4pPr marL="1785937" marR="1785937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Helvetica Light"/>
        </a:defRPr>
      </a:lvl4pPr>
      <a:lvl5pPr marL="1785937" marR="1785937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Helvetica Light"/>
        </a:defRPr>
      </a:lvl5pPr>
      <a:lvl6pPr marL="1785937" marR="1785937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Helvetica Light"/>
        </a:defRPr>
      </a:lvl6pPr>
      <a:lvl7pPr marL="1785937" marR="1785937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Helvetica Light"/>
        </a:defRPr>
      </a:lvl7pPr>
      <a:lvl8pPr marL="1785937" marR="1785937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Helvetica Light"/>
        </a:defRPr>
      </a:lvl8pPr>
      <a:lvl9pPr marL="1785937" marR="1785937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Helvetica Light"/>
        </a:defRPr>
      </a:lvl9pPr>
    </p:titleStyle>
    <p:bodyStyle>
      <a:lvl1pPr marL="617361" marR="0" indent="-617361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Light"/>
        </a:defRPr>
      </a:lvl1pPr>
      <a:lvl2pPr marL="1061861" marR="0" indent="-617361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Light"/>
        </a:defRPr>
      </a:lvl2pPr>
      <a:lvl3pPr marL="1506361" marR="0" indent="-617361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Light"/>
        </a:defRPr>
      </a:lvl3pPr>
      <a:lvl4pPr marL="1950861" marR="0" indent="-617361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Light"/>
        </a:defRPr>
      </a:lvl4pPr>
      <a:lvl5pPr marL="2395361" marR="0" indent="-617361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Light"/>
        </a:defRPr>
      </a:lvl5pPr>
      <a:lvl6pPr marL="2839861" marR="0" indent="-617361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Light"/>
        </a:defRPr>
      </a:lvl6pPr>
      <a:lvl7pPr marL="3284361" marR="0" indent="-617361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Light"/>
        </a:defRPr>
      </a:lvl7pPr>
      <a:lvl8pPr marL="3728861" marR="0" indent="-617361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Light"/>
        </a:defRPr>
      </a:lvl8pPr>
      <a:lvl9pPr marL="4173361" marR="0" indent="-617361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Light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0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21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github.com/fdraxler/PyTorch-AutoNEB" TargetMode="Externa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Essentially No Barriers in Neural Network Energy Landscape"/>
          <p:cNvSpPr>
            <a:spLocks noGrp="1"/>
          </p:cNvSpPr>
          <p:nvPr>
            <p:ph type="ctrTitle"/>
          </p:nvPr>
        </p:nvSpPr>
        <p:spPr>
          <a:xfrm>
            <a:off x="-8930" y="2553229"/>
            <a:ext cx="24434440" cy="4865492"/>
          </a:xfrm>
          <a:prstGeom prst="rect">
            <a:avLst/>
          </a:prstGeom>
        </p:spPr>
        <p:txBody>
          <a:bodyPr/>
          <a:lstStyle>
            <a:lvl1pPr marL="1750218" marR="1750218" defTabSz="805100">
              <a:defRPr sz="10976"/>
            </a:lvl1pPr>
          </a:lstStyle>
          <a:p>
            <a:r>
              <a:rPr dirty="0"/>
              <a:t>Essentially No Barriers in Neural Network Energy Landscape</a:t>
            </a:r>
          </a:p>
        </p:txBody>
      </p:sp>
      <p:sp>
        <p:nvSpPr>
          <p:cNvPr id="120" name="Felix Draxler12, Kambis Veschgini2, Manfred Salmhofer2, Fred A. Hamprecht1"/>
          <p:cNvSpPr txBox="1">
            <a:spLocks noGrp="1"/>
          </p:cNvSpPr>
          <p:nvPr>
            <p:ph type="subTitle" sz="quarter" idx="1"/>
          </p:nvPr>
        </p:nvSpPr>
        <p:spPr>
          <a:xfrm>
            <a:off x="1384075" y="8025984"/>
            <a:ext cx="21648429" cy="828512"/>
          </a:xfrm>
          <a:prstGeom prst="rect">
            <a:avLst/>
          </a:prstGeom>
        </p:spPr>
        <p:txBody>
          <a:bodyPr/>
          <a:lstStyle/>
          <a:p>
            <a:r>
              <a:rPr b="1">
                <a:latin typeface="+mn-lt"/>
                <a:ea typeface="+mn-ea"/>
                <a:cs typeface="+mn-cs"/>
                <a:sym typeface="Helvetica"/>
              </a:rPr>
              <a:t>Felix Draxler</a:t>
            </a:r>
            <a:r>
              <a:rPr baseline="31999"/>
              <a:t>12</a:t>
            </a:r>
            <a:r>
              <a:t>, Kambis Veschgini</a:t>
            </a:r>
            <a:r>
              <a:rPr baseline="31999"/>
              <a:t>2</a:t>
            </a:r>
            <a:r>
              <a:t>, Manfred Salmhofer</a:t>
            </a:r>
            <a:r>
              <a:rPr baseline="31999"/>
              <a:t>2</a:t>
            </a:r>
            <a:r>
              <a:t>, Fred A. Hamprecht</a:t>
            </a:r>
            <a:r>
              <a:rPr baseline="31999"/>
              <a:t>1</a:t>
            </a:r>
          </a:p>
        </p:txBody>
      </p:sp>
      <p:sp>
        <p:nvSpPr>
          <p:cNvPr id="121" name="01"/>
          <p:cNvSpPr txBox="1">
            <a:spLocks noGrp="1"/>
          </p:cNvSpPr>
          <p:nvPr>
            <p:ph type="sldNum" sz="quarter" idx="2"/>
          </p:nvPr>
        </p:nvSpPr>
        <p:spPr>
          <a:xfrm>
            <a:off x="23750852" y="13010554"/>
            <a:ext cx="325045" cy="511176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</a:t>
            </a:fld>
            <a:endParaRPr/>
          </a:p>
        </p:txBody>
      </p:sp>
      <p:pic>
        <p:nvPicPr>
          <p:cNvPr id="12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5309" y="9461760"/>
            <a:ext cx="6073512" cy="3196585"/>
          </a:xfrm>
          <a:prstGeom prst="rect">
            <a:avLst/>
          </a:prstGeom>
          <a:ln w="12700">
            <a:miter lim="400000"/>
          </a:ln>
        </p:spPr>
      </p:pic>
      <p:sp>
        <p:nvSpPr>
          <p:cNvPr id="123" name="Line"/>
          <p:cNvSpPr/>
          <p:nvPr/>
        </p:nvSpPr>
        <p:spPr>
          <a:xfrm>
            <a:off x="8794884" y="4696876"/>
            <a:ext cx="12789924" cy="33153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68" h="20875" extrusionOk="0">
                <a:moveTo>
                  <a:pt x="3277" y="3149"/>
                </a:moveTo>
                <a:cubicBezTo>
                  <a:pt x="2207" y="558"/>
                  <a:pt x="780" y="2053"/>
                  <a:pt x="215" y="6359"/>
                </a:cubicBezTo>
                <a:cubicBezTo>
                  <a:pt x="-197" y="9497"/>
                  <a:pt x="0" y="13269"/>
                  <a:pt x="656" y="15764"/>
                </a:cubicBezTo>
                <a:cubicBezTo>
                  <a:pt x="1358" y="18430"/>
                  <a:pt x="2390" y="19009"/>
                  <a:pt x="3379" y="19401"/>
                </a:cubicBezTo>
                <a:cubicBezTo>
                  <a:pt x="8106" y="21276"/>
                  <a:pt x="12868" y="21258"/>
                  <a:pt x="17608" y="19933"/>
                </a:cubicBezTo>
                <a:cubicBezTo>
                  <a:pt x="19029" y="19536"/>
                  <a:pt x="20565" y="18434"/>
                  <a:pt x="21110" y="13618"/>
                </a:cubicBezTo>
                <a:cubicBezTo>
                  <a:pt x="21403" y="11022"/>
                  <a:pt x="21272" y="8058"/>
                  <a:pt x="20853" y="5709"/>
                </a:cubicBezTo>
                <a:cubicBezTo>
                  <a:pt x="19812" y="-123"/>
                  <a:pt x="17729" y="-324"/>
                  <a:pt x="15831" y="177"/>
                </a:cubicBezTo>
                <a:cubicBezTo>
                  <a:pt x="11964" y="1197"/>
                  <a:pt x="8106" y="2597"/>
                  <a:pt x="4259" y="4375"/>
                </a:cubicBezTo>
              </a:path>
            </a:pathLst>
          </a:custGeom>
          <a:ln w="254000">
            <a:solidFill>
              <a:schemeClr val="accent3">
                <a:satOff val="18648"/>
                <a:lumOff val="5971"/>
              </a:schemeClr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  <p:grpSp>
        <p:nvGrpSpPr>
          <p:cNvPr id="127" name="Group"/>
          <p:cNvGrpSpPr/>
          <p:nvPr/>
        </p:nvGrpSpPr>
        <p:grpSpPr>
          <a:xfrm>
            <a:off x="13643869" y="9206847"/>
            <a:ext cx="4494823" cy="1523266"/>
            <a:chOff x="0" y="0"/>
            <a:chExt cx="4494821" cy="1523265"/>
          </a:xfrm>
        </p:grpSpPr>
        <p:pic>
          <p:nvPicPr>
            <p:cNvPr id="124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66303" y="253265"/>
              <a:ext cx="1928519" cy="12700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25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59786" y="358497"/>
              <a:ext cx="1537498" cy="116476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26" name="1"/>
            <p:cNvSpPr txBox="1"/>
            <p:nvPr/>
          </p:nvSpPr>
          <p:spPr>
            <a:xfrm>
              <a:off x="0" y="-1"/>
              <a:ext cx="325044" cy="5111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 sz="2400"/>
              </a:lvl1pPr>
            </a:lstStyle>
            <a:p>
              <a:r>
                <a:t>1</a:t>
              </a:r>
            </a:p>
          </p:txBody>
        </p:sp>
      </p:grpSp>
      <p:grpSp>
        <p:nvGrpSpPr>
          <p:cNvPr id="130" name="Group"/>
          <p:cNvGrpSpPr/>
          <p:nvPr/>
        </p:nvGrpSpPr>
        <p:grpSpPr>
          <a:xfrm>
            <a:off x="13643869" y="11082463"/>
            <a:ext cx="2781307" cy="1575883"/>
            <a:chOff x="0" y="0"/>
            <a:chExt cx="2781306" cy="1575881"/>
          </a:xfrm>
        </p:grpSpPr>
        <p:pic>
          <p:nvPicPr>
            <p:cNvPr id="128" name="Image" descr="Image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62521" y="305881"/>
              <a:ext cx="2618786" cy="12700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29" name="2"/>
            <p:cNvSpPr txBox="1"/>
            <p:nvPr/>
          </p:nvSpPr>
          <p:spPr>
            <a:xfrm>
              <a:off x="0" y="-1"/>
              <a:ext cx="325044" cy="5111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 sz="2400"/>
              </a:lvl1pPr>
            </a:lstStyle>
            <a:p>
              <a:r>
                <a:t>2</a:t>
              </a: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3" grpId="1" animBg="1" advAuto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Movie" descr="Movie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129870" y="2734600"/>
            <a:ext cx="26643740" cy="11617175"/>
          </a:xfrm>
          <a:prstGeom prst="rect">
            <a:avLst/>
          </a:prstGeom>
          <a:ln w="12700">
            <a:miter lim="400000"/>
          </a:ln>
        </p:spPr>
      </p:pic>
      <p:sp>
        <p:nvSpPr>
          <p:cNvPr id="277" name="Method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Method</a:t>
            </a:r>
          </a:p>
        </p:txBody>
      </p:sp>
      <p:sp>
        <p:nvSpPr>
          <p:cNvPr id="278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10</a:t>
            </a:fld>
            <a:endParaRPr/>
          </a:p>
        </p:txBody>
      </p:sp>
      <p:sp>
        <p:nvSpPr>
          <p:cNvPr id="279" name="Circle"/>
          <p:cNvSpPr/>
          <p:nvPr/>
        </p:nvSpPr>
        <p:spPr>
          <a:xfrm>
            <a:off x="5329089" y="6089650"/>
            <a:ext cx="2701980" cy="2701980"/>
          </a:xfrm>
          <a:prstGeom prst="ellipse">
            <a:avLst/>
          </a:prstGeom>
          <a:ln w="317500">
            <a:solidFill>
              <a:srgbClr val="FFFFFF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  <p:sp>
        <p:nvSpPr>
          <p:cNvPr id="280" name="Circle"/>
          <p:cNvSpPr/>
          <p:nvPr/>
        </p:nvSpPr>
        <p:spPr>
          <a:xfrm>
            <a:off x="8806202" y="8199211"/>
            <a:ext cx="2701980" cy="2701980"/>
          </a:xfrm>
          <a:prstGeom prst="ellipse">
            <a:avLst/>
          </a:prstGeom>
          <a:ln w="317500">
            <a:solidFill>
              <a:srgbClr val="FFFFFF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  <p:sp>
        <p:nvSpPr>
          <p:cNvPr id="281" name="Oval"/>
          <p:cNvSpPr/>
          <p:nvPr/>
        </p:nvSpPr>
        <p:spPr>
          <a:xfrm>
            <a:off x="19375172" y="4399252"/>
            <a:ext cx="2701980" cy="1803297"/>
          </a:xfrm>
          <a:prstGeom prst="ellipse">
            <a:avLst/>
          </a:prstGeom>
          <a:ln w="190500">
            <a:solidFill>
              <a:srgbClr val="53585F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49" fill="hold"/>
                                        <p:tgtEl>
                                          <p:spTgt spid="27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3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"/>
                            </p:stCondLst>
                            <p:childTnLst>
                              <p:par>
                                <p:cTn id="15" presetID="1" presetClass="entr" presetSubtype="0" fill="hold" grpId="4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17" fill="hold" display="0">
                  <p:stCondLst>
                    <p:cond delay="indefinite"/>
                  </p:stCondLst>
                </p:cTn>
                <p:tgtEl>
                  <p:spTgt spid="276"/>
                </p:tgtEl>
              </p:cMediaNode>
            </p:video>
            <p:seq concurrent="1" prevAc="none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27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27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76"/>
                  </p:tgtEl>
                </p:cond>
              </p:nextCondLst>
            </p:seq>
          </p:childTnLst>
        </p:cTn>
      </p:par>
    </p:tnLst>
    <p:bldLst>
      <p:bldP spid="279" grpId="3" animBg="1" advAuto="0"/>
      <p:bldP spid="280" grpId="4" animBg="1" advAuto="0"/>
      <p:bldP spid="281" grpId="2" animBg="1" advAuto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5" name="Movie" descr="Movie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130300" y="2727820"/>
            <a:ext cx="26644600" cy="11617552"/>
          </a:xfrm>
          <a:prstGeom prst="rect">
            <a:avLst/>
          </a:prstGeom>
          <a:ln w="12700">
            <a:miter lim="400000"/>
          </a:ln>
        </p:spPr>
      </p:pic>
      <p:sp>
        <p:nvSpPr>
          <p:cNvPr id="286" name="Method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Method</a:t>
            </a:r>
          </a:p>
        </p:txBody>
      </p:sp>
      <p:sp>
        <p:nvSpPr>
          <p:cNvPr id="287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11</a:t>
            </a:fld>
            <a:endParaRPr/>
          </a:p>
        </p:txBody>
      </p:sp>
      <p:sp>
        <p:nvSpPr>
          <p:cNvPr id="288" name="Barrier"/>
          <p:cNvSpPr txBox="1"/>
          <p:nvPr/>
        </p:nvSpPr>
        <p:spPr>
          <a:xfrm>
            <a:off x="19721867" y="4609485"/>
            <a:ext cx="1988320" cy="8159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4400" b="1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Barrier</a:t>
            </a:r>
          </a:p>
        </p:txBody>
      </p:sp>
      <p:sp>
        <p:nvSpPr>
          <p:cNvPr id="289" name="Line"/>
          <p:cNvSpPr/>
          <p:nvPr/>
        </p:nvSpPr>
        <p:spPr>
          <a:xfrm>
            <a:off x="20716026" y="5425459"/>
            <a:ext cx="1" cy="716373"/>
          </a:xfrm>
          <a:prstGeom prst="line">
            <a:avLst/>
          </a:prstGeom>
          <a:ln w="101600">
            <a:solidFill>
              <a:srgbClr val="000000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399" fill="hold"/>
                                        <p:tgtEl>
                                          <p:spTgt spid="28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14" fill="hold" display="0">
                  <p:stCondLst>
                    <p:cond delay="indefinite"/>
                  </p:stCondLst>
                </p:cTn>
                <p:tgtEl>
                  <p:spTgt spid="285"/>
                </p:tgtEl>
              </p:cMediaNode>
            </p:video>
            <p:seq concurrent="1" prevAc="none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28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28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5"/>
                  </p:tgtEl>
                </p:cond>
              </p:nextCondLst>
            </p:seq>
          </p:childTnLst>
        </p:cTn>
      </p:par>
    </p:tnLst>
    <p:bldLst>
      <p:bldP spid="288" grpId="2" animBg="1" advAuto="0"/>
      <p:bldP spid="289" grpId="3" animBg="1" advAuto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Method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Method</a:t>
            </a:r>
          </a:p>
        </p:txBody>
      </p:sp>
      <p:sp>
        <p:nvSpPr>
          <p:cNvPr id="294" name="Initialise linear path between independent minima…"/>
          <p:cNvSpPr txBox="1">
            <a:spLocks noGrp="1"/>
          </p:cNvSpPr>
          <p:nvPr>
            <p:ph type="body" sz="half" idx="1"/>
          </p:nvPr>
        </p:nvSpPr>
        <p:spPr>
          <a:xfrm>
            <a:off x="4272450" y="3661171"/>
            <a:ext cx="15839100" cy="7339918"/>
          </a:xfrm>
          <a:prstGeom prst="rect">
            <a:avLst/>
          </a:prstGeom>
        </p:spPr>
        <p:txBody>
          <a:bodyPr/>
          <a:lstStyle/>
          <a:p>
            <a:pPr marL="829027" indent="-829027" defTabSz="772239">
              <a:spcBef>
                <a:spcPts val="5500"/>
              </a:spcBef>
              <a:buSzPct val="100000"/>
              <a:buAutoNum type="arabicPeriod"/>
              <a:defRPr sz="5264"/>
            </a:pPr>
            <a:r>
              <a:t>Initialise linear path between independent minima</a:t>
            </a:r>
          </a:p>
          <a:p>
            <a:pPr marL="829027" indent="-829027" defTabSz="772239">
              <a:spcBef>
                <a:spcPts val="5500"/>
              </a:spcBef>
              <a:buSzPct val="100000"/>
              <a:buAutoNum type="arabicPeriod"/>
              <a:defRPr sz="5264"/>
            </a:pPr>
            <a:r>
              <a:t>Iterate:</a:t>
            </a:r>
          </a:p>
          <a:p>
            <a:pPr marL="1425927" lvl="1" indent="-829027" defTabSz="772239">
              <a:spcBef>
                <a:spcPts val="5500"/>
              </a:spcBef>
              <a:buSzPct val="100000"/>
              <a:buAutoNum type="arabicPeriod"/>
              <a:defRPr sz="5264"/>
            </a:pPr>
            <a:r>
              <a:t>Move pivots by loss gradient</a:t>
            </a:r>
          </a:p>
          <a:p>
            <a:pPr marL="1425927" lvl="1" indent="-829027" defTabSz="772239">
              <a:spcBef>
                <a:spcPts val="5500"/>
              </a:spcBef>
              <a:buSzPct val="100000"/>
              <a:buAutoNum type="arabicPeriod"/>
              <a:defRPr sz="5264"/>
            </a:pPr>
            <a:r>
              <a:t>Insert pivots where needed</a:t>
            </a:r>
          </a:p>
          <a:p>
            <a:pPr marL="829027" indent="-829027" defTabSz="772239">
              <a:spcBef>
                <a:spcPts val="5500"/>
              </a:spcBef>
              <a:buSzPct val="100000"/>
              <a:buAutoNum type="arabicPeriod"/>
              <a:defRPr sz="5264"/>
            </a:pPr>
            <a:r>
              <a:t>Read off barrier loss</a:t>
            </a:r>
          </a:p>
        </p:txBody>
      </p:sp>
      <p:sp>
        <p:nvSpPr>
          <p:cNvPr id="295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12</a:t>
            </a:fld>
            <a:endParaRPr/>
          </a:p>
        </p:txBody>
      </p:sp>
      <p:sp>
        <p:nvSpPr>
          <p:cNvPr id="296" name="NEB: Nudged Elastic Band (Jónsson et al., 1998) AutoNEB: Automated Nudged Elastic Band (Kolsbjerg et al., 2016)"/>
          <p:cNvSpPr txBox="1"/>
          <p:nvPr/>
        </p:nvSpPr>
        <p:spPr>
          <a:xfrm>
            <a:off x="4272450" y="11374566"/>
            <a:ext cx="17307655" cy="16359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pPr algn="l" defTabSz="813315">
              <a:spcBef>
                <a:spcPts val="5800"/>
              </a:spcBef>
              <a:defRPr sz="4455"/>
            </a:pPr>
            <a:r>
              <a:rPr b="1">
                <a:latin typeface="+mn-lt"/>
                <a:ea typeface="+mn-ea"/>
                <a:cs typeface="+mn-cs"/>
                <a:sym typeface="Helvetica"/>
              </a:rPr>
              <a:t>NEB</a:t>
            </a:r>
            <a:r>
              <a:t>: Nudged Elastic Band (Jónsson et al., 1998)</a:t>
            </a:r>
            <a:br/>
            <a:r>
              <a:rPr b="1">
                <a:latin typeface="+mn-lt"/>
                <a:ea typeface="+mn-ea"/>
                <a:cs typeface="+mn-cs"/>
                <a:sym typeface="Helvetica"/>
              </a:rPr>
              <a:t>AutoNEB</a:t>
            </a:r>
            <a:r>
              <a:t>: Automated Nudged Elastic Band (Kolsbjerg et al., 2016)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6" grpId="1" animBg="1" advAuto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ResNet and DenseNe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ResNet and DenseNet</a:t>
            </a:r>
          </a:p>
        </p:txBody>
      </p:sp>
      <p:sp>
        <p:nvSpPr>
          <p:cNvPr id="301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13</a:t>
            </a:fld>
            <a:endParaRPr/>
          </a:p>
        </p:txBody>
      </p:sp>
      <p:pic>
        <p:nvPicPr>
          <p:cNvPr id="30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5006" y="3561438"/>
            <a:ext cx="15393846" cy="892377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ResNet and DenseNe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ResNet and DenseNet</a:t>
            </a:r>
          </a:p>
        </p:txBody>
      </p:sp>
      <p:sp>
        <p:nvSpPr>
          <p:cNvPr id="307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14</a:t>
            </a:fld>
            <a:endParaRPr/>
          </a:p>
        </p:txBody>
      </p:sp>
      <p:pic>
        <p:nvPicPr>
          <p:cNvPr id="308" name="Image" descr="Image"/>
          <p:cNvPicPr>
            <a:picLocks noChangeAspect="1"/>
          </p:cNvPicPr>
          <p:nvPr/>
        </p:nvPicPr>
        <p:blipFill>
          <a:blip r:embed="rId3"/>
          <a:srcRect b="75490"/>
          <a:stretch>
            <a:fillRect/>
          </a:stretch>
        </p:blipFill>
        <p:spPr>
          <a:xfrm>
            <a:off x="187005" y="4318186"/>
            <a:ext cx="11804652" cy="8691179"/>
          </a:xfrm>
          <a:prstGeom prst="rect">
            <a:avLst/>
          </a:prstGeom>
          <a:ln w="12700">
            <a:miter lim="400000"/>
          </a:ln>
        </p:spPr>
      </p:pic>
      <p:sp>
        <p:nvSpPr>
          <p:cNvPr id="309" name="CIFAR10: No barriers"/>
          <p:cNvSpPr txBox="1"/>
          <p:nvPr/>
        </p:nvSpPr>
        <p:spPr>
          <a:xfrm>
            <a:off x="738842" y="3230463"/>
            <a:ext cx="6543093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 b="1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CIFAR10: No barriers</a:t>
            </a:r>
          </a:p>
        </p:txBody>
      </p:sp>
      <p:sp>
        <p:nvSpPr>
          <p:cNvPr id="310" name="Depth"/>
          <p:cNvSpPr txBox="1"/>
          <p:nvPr/>
        </p:nvSpPr>
        <p:spPr>
          <a:xfrm>
            <a:off x="4139434" y="11717791"/>
            <a:ext cx="1341705" cy="676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35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Depth</a:t>
            </a:r>
          </a:p>
        </p:txBody>
      </p:sp>
      <p:grpSp>
        <p:nvGrpSpPr>
          <p:cNvPr id="320" name="Group"/>
          <p:cNvGrpSpPr/>
          <p:nvPr/>
        </p:nvGrpSpPr>
        <p:grpSpPr>
          <a:xfrm>
            <a:off x="1890585" y="5071705"/>
            <a:ext cx="2919702" cy="3065923"/>
            <a:chOff x="31562" y="0"/>
            <a:chExt cx="2919700" cy="3065921"/>
          </a:xfrm>
        </p:grpSpPr>
        <p:sp>
          <p:nvSpPr>
            <p:cNvPr id="311" name="Rectangle"/>
            <p:cNvSpPr/>
            <p:nvPr/>
          </p:nvSpPr>
          <p:spPr>
            <a:xfrm>
              <a:off x="31562" y="0"/>
              <a:ext cx="2919702" cy="2119302"/>
            </a:xfrm>
            <a:prstGeom prst="rect">
              <a:avLst/>
            </a:prstGeom>
            <a:solidFill>
              <a:srgbClr val="FFFFFF"/>
            </a:solidFill>
            <a:ln w="63500" cap="flat">
              <a:solidFill>
                <a:srgbClr val="DCDEE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  <a:endParaRPr/>
            </a:p>
          </p:txBody>
        </p:sp>
        <p:sp>
          <p:nvSpPr>
            <p:cNvPr id="312" name="Square"/>
            <p:cNvSpPr/>
            <p:nvPr/>
          </p:nvSpPr>
          <p:spPr>
            <a:xfrm>
              <a:off x="962740" y="981012"/>
              <a:ext cx="381001" cy="381001"/>
            </a:xfrm>
            <a:prstGeom prst="rect">
              <a:avLst/>
            </a:prstGeom>
            <a:noFill/>
            <a:ln w="63500" cap="flat">
              <a:solidFill>
                <a:srgbClr val="FF7F0D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3" name="Circle"/>
            <p:cNvSpPr/>
            <p:nvPr/>
          </p:nvSpPr>
          <p:spPr>
            <a:xfrm>
              <a:off x="962740" y="236475"/>
              <a:ext cx="381001" cy="381001"/>
            </a:xfrm>
            <a:prstGeom prst="ellipse">
              <a:avLst/>
            </a:prstGeom>
            <a:noFill/>
            <a:ln w="63500" cap="flat">
              <a:solidFill>
                <a:srgbClr val="FF7F0D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4" name="Square"/>
            <p:cNvSpPr/>
            <p:nvPr/>
          </p:nvSpPr>
          <p:spPr>
            <a:xfrm>
              <a:off x="178432" y="981012"/>
              <a:ext cx="381001" cy="381001"/>
            </a:xfrm>
            <a:prstGeom prst="rect">
              <a:avLst/>
            </a:prstGeom>
            <a:noFill/>
            <a:ln w="63500" cap="flat">
              <a:solidFill>
                <a:srgbClr val="1F77B4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5" name="Circle"/>
            <p:cNvSpPr/>
            <p:nvPr/>
          </p:nvSpPr>
          <p:spPr>
            <a:xfrm>
              <a:off x="178432" y="236475"/>
              <a:ext cx="381001" cy="381001"/>
            </a:xfrm>
            <a:prstGeom prst="ellipse">
              <a:avLst/>
            </a:prstGeom>
            <a:noFill/>
            <a:ln w="63500" cap="flat">
              <a:solidFill>
                <a:srgbClr val="1F77B4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6" name="Minima"/>
            <p:cNvSpPr/>
            <p:nvPr/>
          </p:nvSpPr>
          <p:spPr>
            <a:xfrm>
              <a:off x="1421273" y="1171512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algn="l">
                <a:defRPr sz="3000"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t>Minima</a:t>
              </a:r>
            </a:p>
          </p:txBody>
        </p:sp>
        <p:sp>
          <p:nvSpPr>
            <p:cNvPr id="317" name="Barriers"/>
            <p:cNvSpPr/>
            <p:nvPr/>
          </p:nvSpPr>
          <p:spPr>
            <a:xfrm>
              <a:off x="1421273" y="426975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algn="l">
                <a:defRPr sz="3000"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t>Barriers</a:t>
              </a:r>
            </a:p>
          </p:txBody>
        </p:sp>
        <p:sp>
          <p:nvSpPr>
            <p:cNvPr id="318" name="Train"/>
            <p:cNvSpPr/>
            <p:nvPr/>
          </p:nvSpPr>
          <p:spPr>
            <a:xfrm>
              <a:off x="1153240" y="1795921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 sz="2500">
                  <a:solidFill>
                    <a:srgbClr val="FF7F0D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t>Train</a:t>
              </a:r>
            </a:p>
          </p:txBody>
        </p:sp>
        <p:sp>
          <p:nvSpPr>
            <p:cNvPr id="319" name="Test"/>
            <p:cNvSpPr/>
            <p:nvPr/>
          </p:nvSpPr>
          <p:spPr>
            <a:xfrm>
              <a:off x="368932" y="1795921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 sz="2500">
                  <a:solidFill>
                    <a:srgbClr val="1F77B4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t>Test</a:t>
              </a:r>
            </a:p>
          </p:txBody>
        </p:sp>
      </p:grpSp>
      <p:pic>
        <p:nvPicPr>
          <p:cNvPr id="321" name="Image" descr="Image"/>
          <p:cNvPicPr>
            <a:picLocks noChangeAspect="1"/>
          </p:cNvPicPr>
          <p:nvPr/>
        </p:nvPicPr>
        <p:blipFill>
          <a:blip r:embed="rId3"/>
          <a:srcRect t="26461" b="48468"/>
          <a:stretch>
            <a:fillRect/>
          </a:stretch>
        </p:blipFill>
        <p:spPr>
          <a:xfrm>
            <a:off x="12394565" y="4119364"/>
            <a:ext cx="11804653" cy="8890001"/>
          </a:xfrm>
          <a:prstGeom prst="rect">
            <a:avLst/>
          </a:prstGeom>
          <a:ln w="12700">
            <a:miter lim="400000"/>
          </a:ln>
        </p:spPr>
      </p:pic>
      <p:sp>
        <p:nvSpPr>
          <p:cNvPr id="322" name="CIFAR100: Very low barriers"/>
          <p:cNvSpPr txBox="1"/>
          <p:nvPr/>
        </p:nvSpPr>
        <p:spPr>
          <a:xfrm>
            <a:off x="13223735" y="3214489"/>
            <a:ext cx="8626687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 b="1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CIFAR100: Very low barriers</a:t>
            </a:r>
          </a:p>
        </p:txBody>
      </p:sp>
      <p:sp>
        <p:nvSpPr>
          <p:cNvPr id="323" name="Depth"/>
          <p:cNvSpPr txBox="1"/>
          <p:nvPr/>
        </p:nvSpPr>
        <p:spPr>
          <a:xfrm>
            <a:off x="16426812" y="11717791"/>
            <a:ext cx="1341706" cy="676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35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Depth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mooth Paths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Smooth Paths</a:t>
            </a:r>
          </a:p>
        </p:txBody>
      </p:sp>
      <p:sp>
        <p:nvSpPr>
          <p:cNvPr id="328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15</a:t>
            </a:fld>
            <a:endParaRPr/>
          </a:p>
        </p:txBody>
      </p:sp>
      <p:pic>
        <p:nvPicPr>
          <p:cNvPr id="32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7067" y="3643471"/>
            <a:ext cx="13717045" cy="8822332"/>
          </a:xfrm>
          <a:prstGeom prst="rect">
            <a:avLst/>
          </a:prstGeom>
          <a:ln w="12700">
            <a:miter lim="400000"/>
          </a:ln>
        </p:spPr>
      </p:pic>
      <p:sp>
        <p:nvSpPr>
          <p:cNvPr id="330" name="Peaked distance:…"/>
          <p:cNvSpPr txBox="1"/>
          <p:nvPr/>
        </p:nvSpPr>
        <p:spPr>
          <a:xfrm>
            <a:off x="16447318" y="4538657"/>
            <a:ext cx="6809703" cy="24288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/>
            <a:r>
              <a:rPr b="1">
                <a:latin typeface="+mn-lt"/>
                <a:ea typeface="+mn-ea"/>
                <a:cs typeface="+mn-cs"/>
                <a:sym typeface="Helvetica"/>
              </a:rPr>
              <a:t>Peaked distance</a:t>
            </a:r>
            <a:r>
              <a:t>:</a:t>
            </a:r>
          </a:p>
          <a:p>
            <a:pPr algn="l"/>
            <a:r>
              <a:t>Most deviating coordinates</a:t>
            </a:r>
          </a:p>
        </p:txBody>
      </p:sp>
      <p:sp>
        <p:nvSpPr>
          <p:cNvPr id="331" name="Smooth trajectories:…"/>
          <p:cNvSpPr txBox="1"/>
          <p:nvPr/>
        </p:nvSpPr>
        <p:spPr>
          <a:xfrm>
            <a:off x="16323460" y="8584106"/>
            <a:ext cx="6809704" cy="24288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/>
            <a:r>
              <a:rPr b="1">
                <a:latin typeface="+mn-lt"/>
                <a:ea typeface="+mn-ea"/>
                <a:cs typeface="+mn-cs"/>
                <a:sym typeface="Helvetica"/>
              </a:rPr>
              <a:t>Smooth trajectories</a:t>
            </a:r>
            <a:r>
              <a:t>:</a:t>
            </a:r>
          </a:p>
          <a:p>
            <a:pPr algn="l"/>
            <a:r>
              <a:t>Randomly chosen coordinates</a:t>
            </a:r>
          </a:p>
        </p:txBody>
      </p:sp>
      <p:sp>
        <p:nvSpPr>
          <p:cNvPr id="332" name="Deviation from linear"/>
          <p:cNvSpPr txBox="1"/>
          <p:nvPr/>
        </p:nvSpPr>
        <p:spPr>
          <a:xfrm rot="16200000">
            <a:off x="-753542" y="7678399"/>
            <a:ext cx="4814145" cy="752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40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Deviation from linear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6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5090" y="3244393"/>
            <a:ext cx="9551669" cy="9551670"/>
          </a:xfrm>
          <a:prstGeom prst="rect">
            <a:avLst/>
          </a:prstGeom>
          <a:ln w="12700">
            <a:miter lim="400000"/>
          </a:ln>
        </p:spPr>
      </p:pic>
      <p:sp>
        <p:nvSpPr>
          <p:cNvPr id="337" name="Redundancy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Redundancy</a:t>
            </a:r>
          </a:p>
        </p:txBody>
      </p:sp>
      <p:sp>
        <p:nvSpPr>
          <p:cNvPr id="338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16</a:t>
            </a:fld>
            <a:endParaRPr/>
          </a:p>
        </p:txBody>
      </p:sp>
      <p:grpSp>
        <p:nvGrpSpPr>
          <p:cNvPr id="341" name="Group"/>
          <p:cNvGrpSpPr/>
          <p:nvPr/>
        </p:nvGrpSpPr>
        <p:grpSpPr>
          <a:xfrm rot="2700000">
            <a:off x="9817139" y="4839889"/>
            <a:ext cx="8520051" cy="2144052"/>
            <a:chOff x="0" y="0"/>
            <a:chExt cx="8520049" cy="2144051"/>
          </a:xfrm>
        </p:grpSpPr>
        <p:sp>
          <p:nvSpPr>
            <p:cNvPr id="339" name="Line"/>
            <p:cNvSpPr/>
            <p:nvPr/>
          </p:nvSpPr>
          <p:spPr>
            <a:xfrm>
              <a:off x="0" y="2144051"/>
              <a:ext cx="8520050" cy="1"/>
            </a:xfrm>
            <a:prstGeom prst="line">
              <a:avLst/>
            </a:prstGeom>
            <a:noFill/>
            <a:ln w="127000" cap="flat">
              <a:solidFill>
                <a:schemeClr val="accent5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  <a:endParaRPr/>
            </a:p>
          </p:txBody>
        </p:sp>
        <p:sp>
          <p:nvSpPr>
            <p:cNvPr id="340" name="Line"/>
            <p:cNvSpPr/>
            <p:nvPr/>
          </p:nvSpPr>
          <p:spPr>
            <a:xfrm flipV="1">
              <a:off x="4260024" y="0"/>
              <a:ext cx="1" cy="1892615"/>
            </a:xfrm>
            <a:prstGeom prst="line">
              <a:avLst/>
            </a:prstGeom>
            <a:noFill/>
            <a:ln w="127000" cap="flat">
              <a:solidFill>
                <a:schemeClr val="accent5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  <a:endParaRPr/>
            </a:p>
          </p:txBody>
        </p:sp>
      </p:grpSp>
      <p:grpSp>
        <p:nvGrpSpPr>
          <p:cNvPr id="344" name="Group"/>
          <p:cNvGrpSpPr/>
          <p:nvPr/>
        </p:nvGrpSpPr>
        <p:grpSpPr>
          <a:xfrm rot="13500000">
            <a:off x="6046810" y="8873645"/>
            <a:ext cx="8520051" cy="2144052"/>
            <a:chOff x="0" y="0"/>
            <a:chExt cx="8520049" cy="2144051"/>
          </a:xfrm>
        </p:grpSpPr>
        <p:sp>
          <p:nvSpPr>
            <p:cNvPr id="342" name="Line"/>
            <p:cNvSpPr/>
            <p:nvPr/>
          </p:nvSpPr>
          <p:spPr>
            <a:xfrm>
              <a:off x="0" y="2144051"/>
              <a:ext cx="8520050" cy="1"/>
            </a:xfrm>
            <a:prstGeom prst="line">
              <a:avLst/>
            </a:prstGeom>
            <a:noFill/>
            <a:ln w="127000" cap="flat">
              <a:solidFill>
                <a:schemeClr val="accent5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  <a:endParaRPr/>
            </a:p>
          </p:txBody>
        </p:sp>
        <p:sp>
          <p:nvSpPr>
            <p:cNvPr id="343" name="Line"/>
            <p:cNvSpPr/>
            <p:nvPr/>
          </p:nvSpPr>
          <p:spPr>
            <a:xfrm flipV="1">
              <a:off x="4260024" y="0"/>
              <a:ext cx="1" cy="1892615"/>
            </a:xfrm>
            <a:prstGeom prst="line">
              <a:avLst/>
            </a:prstGeom>
            <a:noFill/>
            <a:ln w="127000" cap="flat">
              <a:solidFill>
                <a:schemeClr val="accent5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  <a:endParaRPr/>
            </a:p>
          </p:txBody>
        </p:sp>
      </p:grpSp>
      <p:sp>
        <p:nvSpPr>
          <p:cNvPr id="345" name="Alice"/>
          <p:cNvSpPr/>
          <p:nvPr/>
        </p:nvSpPr>
        <p:spPr>
          <a:xfrm>
            <a:off x="15746728" y="9114729"/>
            <a:ext cx="1332773" cy="1332773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  <a:effectLst>
            <a:outerShdw blurRad="25400" dist="25400" dir="2388334" rotWithShape="0">
              <a:srgbClr val="000000">
                <a:alpha val="79310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r>
              <a:t>Alice</a:t>
            </a:r>
          </a:p>
        </p:txBody>
      </p:sp>
      <p:sp>
        <p:nvSpPr>
          <p:cNvPr id="346" name="Bob"/>
          <p:cNvSpPr/>
          <p:nvPr/>
        </p:nvSpPr>
        <p:spPr>
          <a:xfrm>
            <a:off x="13410778" y="11636419"/>
            <a:ext cx="1332772" cy="1332773"/>
          </a:xfrm>
          <a:prstGeom prst="ellipse">
            <a:avLst/>
          </a:prstGeom>
          <a:solidFill>
            <a:schemeClr val="accent2"/>
          </a:solidFill>
          <a:ln w="12700">
            <a:miter lim="400000"/>
          </a:ln>
          <a:effectLst>
            <a:outerShdw blurRad="25400" dist="25400" dir="2388334" rotWithShape="0">
              <a:srgbClr val="000000">
                <a:alpha val="79310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r>
              <a:t>Bob</a:t>
            </a:r>
          </a:p>
        </p:txBody>
      </p:sp>
      <p:sp>
        <p:nvSpPr>
          <p:cNvPr id="347" name="XOR textbook sample"/>
          <p:cNvSpPr txBox="1"/>
          <p:nvPr/>
        </p:nvSpPr>
        <p:spPr>
          <a:xfrm>
            <a:off x="768899" y="3569310"/>
            <a:ext cx="6401431" cy="9048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r>
              <a:rPr b="1">
                <a:latin typeface="+mn-lt"/>
                <a:ea typeface="+mn-ea"/>
                <a:cs typeface="+mn-cs"/>
                <a:sym typeface="Helvetica"/>
              </a:rPr>
              <a:t>XOR</a:t>
            </a:r>
            <a:r>
              <a:t> textbook sample</a:t>
            </a:r>
          </a:p>
        </p:txBody>
      </p:sp>
    </p:spTree>
  </p:cSld>
  <p:clrMapOvr>
    <a:masterClrMapping/>
  </p:clrMapOvr>
  <p:transition spd="med" advClick="0" advTm="0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00"/>
                            </p:stCondLst>
                            <p:childTnLst>
                              <p:par>
                                <p:cTn id="10" presetID="23" presetClass="entr" presetSubtype="16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300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600"/>
                            </p:stCondLst>
                            <p:childTnLst>
                              <p:par>
                                <p:cTn id="15" presetID="23" presetClass="entr" presetSubtype="16" fill="hold" grpId="3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300" fill="hold"/>
                                        <p:tgtEl>
                                          <p:spTgt spid="3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3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100"/>
                            </p:stCondLst>
                            <p:childTnLst>
                              <p:par>
                                <p:cTn id="20" presetID="23" presetClass="entr" presetSubtype="16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3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3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1" grpId="1" animBg="1" advAuto="0"/>
      <p:bldP spid="344" grpId="2" animBg="1" advAuto="0"/>
      <p:bldP spid="345" grpId="3" animBg="1" advAuto="0"/>
      <p:bldP spid="346" grpId="4" animBg="1" advAuto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Redundancy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Redundancy</a:t>
            </a:r>
          </a:p>
        </p:txBody>
      </p:sp>
      <p:sp>
        <p:nvSpPr>
          <p:cNvPr id="352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17</a:t>
            </a:fld>
            <a:endParaRPr/>
          </a:p>
        </p:txBody>
      </p:sp>
      <p:pic>
        <p:nvPicPr>
          <p:cNvPr id="353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5090" y="3244393"/>
            <a:ext cx="9551669" cy="955167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56" name="Group"/>
          <p:cNvGrpSpPr/>
          <p:nvPr/>
        </p:nvGrpSpPr>
        <p:grpSpPr>
          <a:xfrm rot="2700000">
            <a:off x="9808209" y="4839889"/>
            <a:ext cx="8520051" cy="2144052"/>
            <a:chOff x="0" y="0"/>
            <a:chExt cx="8520049" cy="2144051"/>
          </a:xfrm>
        </p:grpSpPr>
        <p:sp>
          <p:nvSpPr>
            <p:cNvPr id="354" name="Line"/>
            <p:cNvSpPr/>
            <p:nvPr/>
          </p:nvSpPr>
          <p:spPr>
            <a:xfrm>
              <a:off x="0" y="2144051"/>
              <a:ext cx="8520050" cy="1"/>
            </a:xfrm>
            <a:prstGeom prst="line">
              <a:avLst/>
            </a:prstGeom>
            <a:noFill/>
            <a:ln w="127000" cap="flat">
              <a:solidFill>
                <a:schemeClr val="accent5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  <a:endParaRPr/>
            </a:p>
          </p:txBody>
        </p:sp>
        <p:sp>
          <p:nvSpPr>
            <p:cNvPr id="355" name="Line"/>
            <p:cNvSpPr/>
            <p:nvPr/>
          </p:nvSpPr>
          <p:spPr>
            <a:xfrm flipV="1">
              <a:off x="4260024" y="0"/>
              <a:ext cx="1" cy="1892615"/>
            </a:xfrm>
            <a:prstGeom prst="line">
              <a:avLst/>
            </a:prstGeom>
            <a:noFill/>
            <a:ln w="127000" cap="flat">
              <a:solidFill>
                <a:schemeClr val="accent5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  <a:endParaRPr/>
            </a:p>
          </p:txBody>
        </p:sp>
      </p:grpSp>
      <p:grpSp>
        <p:nvGrpSpPr>
          <p:cNvPr id="359" name="Group"/>
          <p:cNvGrpSpPr/>
          <p:nvPr/>
        </p:nvGrpSpPr>
        <p:grpSpPr>
          <a:xfrm rot="13500000">
            <a:off x="6037881" y="8873645"/>
            <a:ext cx="8520050" cy="2144052"/>
            <a:chOff x="0" y="0"/>
            <a:chExt cx="8520049" cy="2144051"/>
          </a:xfrm>
        </p:grpSpPr>
        <p:sp>
          <p:nvSpPr>
            <p:cNvPr id="357" name="Line"/>
            <p:cNvSpPr/>
            <p:nvPr/>
          </p:nvSpPr>
          <p:spPr>
            <a:xfrm>
              <a:off x="0" y="2144051"/>
              <a:ext cx="8520050" cy="1"/>
            </a:xfrm>
            <a:prstGeom prst="line">
              <a:avLst/>
            </a:prstGeom>
            <a:noFill/>
            <a:ln w="127000" cap="flat">
              <a:solidFill>
                <a:schemeClr val="accent5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  <a:endParaRPr/>
            </a:p>
          </p:txBody>
        </p:sp>
        <p:sp>
          <p:nvSpPr>
            <p:cNvPr id="358" name="Line"/>
            <p:cNvSpPr/>
            <p:nvPr/>
          </p:nvSpPr>
          <p:spPr>
            <a:xfrm flipV="1">
              <a:off x="4260024" y="0"/>
              <a:ext cx="1" cy="1892615"/>
            </a:xfrm>
            <a:prstGeom prst="line">
              <a:avLst/>
            </a:prstGeom>
            <a:noFill/>
            <a:ln w="127000" cap="flat">
              <a:solidFill>
                <a:schemeClr val="accent5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  <a:endParaRPr/>
            </a:p>
          </p:txBody>
        </p:sp>
      </p:grpSp>
      <p:sp>
        <p:nvSpPr>
          <p:cNvPr id="360" name="Alice"/>
          <p:cNvSpPr/>
          <p:nvPr/>
        </p:nvSpPr>
        <p:spPr>
          <a:xfrm>
            <a:off x="15758124" y="9155364"/>
            <a:ext cx="1333501" cy="1333501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  <a:effectLst>
            <a:outerShdw blurRad="25400" dist="25400" dir="2388334" rotWithShape="0">
              <a:srgbClr val="000000">
                <a:alpha val="79310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r>
              <a:t>Alice</a:t>
            </a:r>
          </a:p>
        </p:txBody>
      </p:sp>
      <p:sp>
        <p:nvSpPr>
          <p:cNvPr id="361" name="Bob"/>
          <p:cNvSpPr/>
          <p:nvPr/>
        </p:nvSpPr>
        <p:spPr>
          <a:xfrm>
            <a:off x="13422174" y="11677054"/>
            <a:ext cx="1333501" cy="1333501"/>
          </a:xfrm>
          <a:prstGeom prst="ellipse">
            <a:avLst/>
          </a:prstGeom>
          <a:solidFill>
            <a:schemeClr val="accent2"/>
          </a:solidFill>
          <a:ln w="12700">
            <a:miter lim="400000"/>
          </a:ln>
          <a:effectLst>
            <a:outerShdw blurRad="25400" dist="25400" dir="2388334" rotWithShape="0">
              <a:srgbClr val="000000">
                <a:alpha val="79310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r>
              <a:t>Bob</a:t>
            </a:r>
          </a:p>
        </p:txBody>
      </p:sp>
      <p:sp>
        <p:nvSpPr>
          <p:cNvPr id="362" name="XOR textbook sample"/>
          <p:cNvSpPr txBox="1"/>
          <p:nvPr/>
        </p:nvSpPr>
        <p:spPr>
          <a:xfrm>
            <a:off x="768899" y="3569310"/>
            <a:ext cx="6401431" cy="9048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r>
              <a:rPr b="1">
                <a:latin typeface="+mn-lt"/>
                <a:ea typeface="+mn-ea"/>
                <a:cs typeface="+mn-cs"/>
                <a:sym typeface="Helvetica"/>
              </a:rPr>
              <a:t>XOR</a:t>
            </a:r>
            <a:r>
              <a:t> textbook sample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6" dur="1000" fill="hold"/>
                                        <p:tgtEl>
                                          <p:spTgt spid="35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154763 0.292446" pathEditMode="relative">
                                      <p:cBhvr>
                                        <p:cTn id="9" dur="1000" fill="hold"/>
                                        <p:tgtEl>
                                          <p:spTgt spid="3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8" presetClass="emph" presetSubtype="0" accel="50000" decel="5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12" dur="1000" fill="hold"/>
                                        <p:tgtEl>
                                          <p:spTgt spid="35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155308 -0.291560" pathEditMode="relative">
                                      <p:cBhvr>
                                        <p:cTn id="15" dur="1000" fill="hold"/>
                                        <p:tgtEl>
                                          <p:spTgt spid="3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95527 0.183281" pathEditMode="relative">
                                      <p:cBhvr>
                                        <p:cTn id="18" dur="1000" fill="hold"/>
                                        <p:tgtEl>
                                          <p:spTgt spid="3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95531 -0.186074" pathEditMode="relative">
                                      <p:cBhvr>
                                        <p:cTn id="21" dur="1000" fill="hold"/>
                                        <p:tgtEl>
                                          <p:spTgt spid="3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6" grpId="1" animBg="1" advAuto="0"/>
      <p:bldP spid="359" grpId="3" animBg="1" advAuto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Redundancy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Redundancy</a:t>
            </a:r>
          </a:p>
        </p:txBody>
      </p:sp>
      <p:sp>
        <p:nvSpPr>
          <p:cNvPr id="367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18</a:t>
            </a:fld>
            <a:endParaRPr/>
          </a:p>
        </p:txBody>
      </p:sp>
      <p:pic>
        <p:nvPicPr>
          <p:cNvPr id="368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5090" y="3244393"/>
            <a:ext cx="9551669" cy="955167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71" name="Group"/>
          <p:cNvGrpSpPr/>
          <p:nvPr/>
        </p:nvGrpSpPr>
        <p:grpSpPr>
          <a:xfrm rot="2700000">
            <a:off x="9808209" y="4839889"/>
            <a:ext cx="8520051" cy="2144052"/>
            <a:chOff x="0" y="0"/>
            <a:chExt cx="8520049" cy="2144051"/>
          </a:xfrm>
        </p:grpSpPr>
        <p:sp>
          <p:nvSpPr>
            <p:cNvPr id="369" name="Line"/>
            <p:cNvSpPr/>
            <p:nvPr/>
          </p:nvSpPr>
          <p:spPr>
            <a:xfrm>
              <a:off x="0" y="2144051"/>
              <a:ext cx="8520050" cy="1"/>
            </a:xfrm>
            <a:prstGeom prst="line">
              <a:avLst/>
            </a:prstGeom>
            <a:noFill/>
            <a:ln w="127000" cap="flat">
              <a:solidFill>
                <a:schemeClr val="accent5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  <a:endParaRPr/>
            </a:p>
          </p:txBody>
        </p:sp>
        <p:sp>
          <p:nvSpPr>
            <p:cNvPr id="370" name="Line"/>
            <p:cNvSpPr/>
            <p:nvPr/>
          </p:nvSpPr>
          <p:spPr>
            <a:xfrm flipV="1">
              <a:off x="4260024" y="0"/>
              <a:ext cx="1" cy="1892615"/>
            </a:xfrm>
            <a:prstGeom prst="line">
              <a:avLst/>
            </a:prstGeom>
            <a:noFill/>
            <a:ln w="127000" cap="flat">
              <a:solidFill>
                <a:schemeClr val="accent5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  <a:endParaRPr/>
            </a:p>
          </p:txBody>
        </p:sp>
      </p:grpSp>
      <p:grpSp>
        <p:nvGrpSpPr>
          <p:cNvPr id="374" name="Group"/>
          <p:cNvGrpSpPr/>
          <p:nvPr/>
        </p:nvGrpSpPr>
        <p:grpSpPr>
          <a:xfrm rot="13500000">
            <a:off x="6037881" y="8873645"/>
            <a:ext cx="8520050" cy="2144052"/>
            <a:chOff x="0" y="0"/>
            <a:chExt cx="8520049" cy="2144051"/>
          </a:xfrm>
        </p:grpSpPr>
        <p:sp>
          <p:nvSpPr>
            <p:cNvPr id="372" name="Line"/>
            <p:cNvSpPr/>
            <p:nvPr/>
          </p:nvSpPr>
          <p:spPr>
            <a:xfrm>
              <a:off x="0" y="2144051"/>
              <a:ext cx="8520050" cy="1"/>
            </a:xfrm>
            <a:prstGeom prst="line">
              <a:avLst/>
            </a:prstGeom>
            <a:noFill/>
            <a:ln w="127000" cap="flat">
              <a:solidFill>
                <a:schemeClr val="accent5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  <a:endParaRPr/>
            </a:p>
          </p:txBody>
        </p:sp>
        <p:sp>
          <p:nvSpPr>
            <p:cNvPr id="373" name="Line"/>
            <p:cNvSpPr/>
            <p:nvPr/>
          </p:nvSpPr>
          <p:spPr>
            <a:xfrm flipV="1">
              <a:off x="4260024" y="0"/>
              <a:ext cx="1" cy="1892615"/>
            </a:xfrm>
            <a:prstGeom prst="line">
              <a:avLst/>
            </a:prstGeom>
            <a:noFill/>
            <a:ln w="127000" cap="flat">
              <a:solidFill>
                <a:schemeClr val="accent5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  <a:endParaRPr/>
            </a:p>
          </p:txBody>
        </p:sp>
      </p:grpSp>
      <p:sp>
        <p:nvSpPr>
          <p:cNvPr id="375" name="Alice"/>
          <p:cNvSpPr/>
          <p:nvPr/>
        </p:nvSpPr>
        <p:spPr>
          <a:xfrm>
            <a:off x="15739284" y="9116214"/>
            <a:ext cx="1329801" cy="1329802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  <a:effectLst>
            <a:outerShdw blurRad="25400" dist="25400" dir="2388334" rotWithShape="0">
              <a:srgbClr val="000000">
                <a:alpha val="79310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r>
              <a:t>Alice</a:t>
            </a:r>
          </a:p>
        </p:txBody>
      </p:sp>
      <p:sp>
        <p:nvSpPr>
          <p:cNvPr id="376" name="Bob"/>
          <p:cNvSpPr/>
          <p:nvPr/>
        </p:nvSpPr>
        <p:spPr>
          <a:xfrm>
            <a:off x="13400696" y="11635267"/>
            <a:ext cx="1335077" cy="1335077"/>
          </a:xfrm>
          <a:prstGeom prst="ellipse">
            <a:avLst/>
          </a:prstGeom>
          <a:solidFill>
            <a:schemeClr val="accent2"/>
          </a:solidFill>
          <a:ln w="12700">
            <a:miter lim="400000"/>
          </a:ln>
          <a:effectLst>
            <a:outerShdw blurRad="25400" dist="25400" dir="2388334" rotWithShape="0">
              <a:srgbClr val="000000">
                <a:alpha val="79310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r>
              <a:t>Bob</a:t>
            </a:r>
          </a:p>
        </p:txBody>
      </p:sp>
      <p:grpSp>
        <p:nvGrpSpPr>
          <p:cNvPr id="379" name="Group"/>
          <p:cNvGrpSpPr/>
          <p:nvPr/>
        </p:nvGrpSpPr>
        <p:grpSpPr>
          <a:xfrm rot="2700000">
            <a:off x="9808209" y="4839889"/>
            <a:ext cx="8520051" cy="2144052"/>
            <a:chOff x="0" y="0"/>
            <a:chExt cx="8520049" cy="2144051"/>
          </a:xfrm>
        </p:grpSpPr>
        <p:sp>
          <p:nvSpPr>
            <p:cNvPr id="377" name="Line"/>
            <p:cNvSpPr/>
            <p:nvPr/>
          </p:nvSpPr>
          <p:spPr>
            <a:xfrm>
              <a:off x="0" y="2144051"/>
              <a:ext cx="8520050" cy="1"/>
            </a:xfrm>
            <a:prstGeom prst="line">
              <a:avLst/>
            </a:prstGeom>
            <a:noFill/>
            <a:ln w="127000" cap="flat">
              <a:solidFill>
                <a:schemeClr val="accent5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  <a:endParaRPr/>
            </a:p>
          </p:txBody>
        </p:sp>
        <p:sp>
          <p:nvSpPr>
            <p:cNvPr id="378" name="Line"/>
            <p:cNvSpPr/>
            <p:nvPr/>
          </p:nvSpPr>
          <p:spPr>
            <a:xfrm flipV="1">
              <a:off x="4260024" y="0"/>
              <a:ext cx="1" cy="1892615"/>
            </a:xfrm>
            <a:prstGeom prst="line">
              <a:avLst/>
            </a:prstGeom>
            <a:noFill/>
            <a:ln w="127000" cap="flat">
              <a:solidFill>
                <a:schemeClr val="accent5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  <a:endParaRPr/>
            </a:p>
          </p:txBody>
        </p:sp>
      </p:grpSp>
      <p:sp>
        <p:nvSpPr>
          <p:cNvPr id="380" name="Charlie"/>
          <p:cNvSpPr/>
          <p:nvPr/>
        </p:nvSpPr>
        <p:spPr>
          <a:xfrm>
            <a:off x="15751984" y="9116214"/>
            <a:ext cx="1335077" cy="1335077"/>
          </a:xfrm>
          <a:prstGeom prst="ellipse">
            <a:avLst/>
          </a:prstGeom>
          <a:solidFill>
            <a:schemeClr val="accent3"/>
          </a:solidFill>
          <a:ln w="12700">
            <a:miter lim="400000"/>
          </a:ln>
          <a:effectLst>
            <a:outerShdw blurRad="25400" dist="25400" dir="2388334" rotWithShape="0">
              <a:srgbClr val="000000">
                <a:alpha val="79310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26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Charlie</a:t>
            </a:r>
          </a:p>
        </p:txBody>
      </p:sp>
      <p:sp>
        <p:nvSpPr>
          <p:cNvPr id="381" name="XOR textbook sample"/>
          <p:cNvSpPr txBox="1"/>
          <p:nvPr/>
        </p:nvSpPr>
        <p:spPr>
          <a:xfrm>
            <a:off x="768899" y="3569310"/>
            <a:ext cx="6401431" cy="9048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r>
              <a:rPr b="1">
                <a:latin typeface="+mn-lt"/>
                <a:ea typeface="+mn-ea"/>
                <a:cs typeface="+mn-cs"/>
                <a:sym typeface="Helvetica"/>
              </a:rPr>
              <a:t>XOR</a:t>
            </a:r>
            <a:r>
              <a:t> textbook sample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8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8" presetClass="emp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17" dur="1000" fill="hold"/>
                                        <p:tgtEl>
                                          <p:spTgt spid="37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154763 0.292446" pathEditMode="relative">
                                      <p:cBhvr>
                                        <p:cTn id="20" dur="1000" fill="hold"/>
                                        <p:tgtEl>
                                          <p:spTgt spid="3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95527 0.183281" pathEditMode="relative">
                                      <p:cBhvr>
                                        <p:cTn id="23" dur="1000" fill="hold"/>
                                        <p:tgtEl>
                                          <p:spTgt spid="3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8" presetClass="emph" presetSubtype="0" accel="50000" decel="50000" fill="hold" grpId="6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27" dur="1000" fill="hold"/>
                                        <p:tgtEl>
                                          <p:spTgt spid="3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155308 -0.291560" pathEditMode="relative">
                                      <p:cBhvr>
                                        <p:cTn id="30" dur="1000" fill="hold"/>
                                        <p:tgtEl>
                                          <p:spTgt spid="3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95531 -0.186074" pathEditMode="relative">
                                      <p:cBhvr>
                                        <p:cTn id="33" dur="1000" fill="hold"/>
                                        <p:tgtEl>
                                          <p:spTgt spid="3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xit" presetSubtype="8" fill="hold" grpId="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9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2" presetClass="exit" presetSubtype="8" fill="hold" grpId="1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4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1" grpId="3" animBg="1" advAuto="0"/>
      <p:bldP spid="374" grpId="6" animBg="1" advAuto="0"/>
      <p:bldP spid="379" grpId="1" animBg="1" advAuto="0"/>
      <p:bldP spid="379" grpId="10" animBg="1" advAuto="0"/>
      <p:bldP spid="380" grpId="2" animBg="1" advAuto="0"/>
      <p:bldP spid="380" grpId="9" animBg="1" advAuto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Width and Depth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Width and Depth</a:t>
            </a:r>
          </a:p>
        </p:txBody>
      </p:sp>
      <p:sp>
        <p:nvSpPr>
          <p:cNvPr id="386" name="Parametric architecture: Width and Depth…"/>
          <p:cNvSpPr txBox="1">
            <a:spLocks noGrp="1"/>
          </p:cNvSpPr>
          <p:nvPr>
            <p:ph type="body" sz="quarter" idx="1"/>
          </p:nvPr>
        </p:nvSpPr>
        <p:spPr>
          <a:xfrm>
            <a:off x="4387453" y="3661171"/>
            <a:ext cx="15609094" cy="2415644"/>
          </a:xfrm>
          <a:prstGeom prst="rect">
            <a:avLst/>
          </a:prstGeom>
        </p:spPr>
        <p:txBody>
          <a:bodyPr anchor="t"/>
          <a:lstStyle/>
          <a:p>
            <a:pPr>
              <a:spcBef>
                <a:spcPts val="2000"/>
              </a:spcBef>
            </a:pPr>
            <a:r>
              <a:t>Parametric architecture: </a:t>
            </a:r>
            <a:r>
              <a:rPr b="1">
                <a:latin typeface="+mn-lt"/>
                <a:ea typeface="+mn-ea"/>
                <a:cs typeface="+mn-cs"/>
                <a:sym typeface="Helvetica"/>
              </a:rPr>
              <a:t>Width</a:t>
            </a:r>
            <a:r>
              <a:t> and </a:t>
            </a:r>
            <a:r>
              <a:rPr b="1">
                <a:latin typeface="+mn-lt"/>
                <a:ea typeface="+mn-ea"/>
                <a:cs typeface="+mn-cs"/>
                <a:sym typeface="Helvetica"/>
              </a:rPr>
              <a:t>Depth</a:t>
            </a:r>
          </a:p>
          <a:p>
            <a:pPr>
              <a:spcBef>
                <a:spcPts val="2000"/>
              </a:spcBef>
            </a:pPr>
            <a:r>
              <a:rPr>
                <a:latin typeface="+mn-lt"/>
                <a:ea typeface="+mn-ea"/>
                <a:cs typeface="+mn-cs"/>
                <a:sym typeface="Helvetica"/>
              </a:rPr>
              <a:t>Wider</a:t>
            </a:r>
            <a:r>
              <a:t> and </a:t>
            </a:r>
            <a:r>
              <a:rPr b="1">
                <a:latin typeface="+mn-lt"/>
                <a:ea typeface="+mn-ea"/>
                <a:cs typeface="+mn-cs"/>
                <a:sym typeface="Helvetica"/>
              </a:rPr>
              <a:t>deeper</a:t>
            </a:r>
            <a:r>
              <a:t>: Lower barriers</a:t>
            </a:r>
          </a:p>
        </p:txBody>
      </p:sp>
      <p:sp>
        <p:nvSpPr>
          <p:cNvPr id="387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19</a:t>
            </a:fld>
            <a:endParaRPr/>
          </a:p>
        </p:txBody>
      </p:sp>
      <p:grpSp>
        <p:nvGrpSpPr>
          <p:cNvPr id="390" name="Group"/>
          <p:cNvGrpSpPr/>
          <p:nvPr/>
        </p:nvGrpSpPr>
        <p:grpSpPr>
          <a:xfrm>
            <a:off x="5151361" y="6150238"/>
            <a:ext cx="7509700" cy="8209757"/>
            <a:chOff x="0" y="0"/>
            <a:chExt cx="7509698" cy="8209756"/>
          </a:xfrm>
        </p:grpSpPr>
        <p:sp>
          <p:nvSpPr>
            <p:cNvPr id="388" name="Width"/>
            <p:cNvSpPr/>
            <p:nvPr/>
          </p:nvSpPr>
          <p:spPr>
            <a:xfrm>
              <a:off x="4551257" y="6939756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 sz="3600"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t>Width</a:t>
              </a:r>
            </a:p>
          </p:txBody>
        </p:sp>
        <p:pic>
          <p:nvPicPr>
            <p:cNvPr id="389" name="Image" descr="Image"/>
            <p:cNvPicPr>
              <a:picLocks noChangeAspect="1"/>
            </p:cNvPicPr>
            <p:nvPr/>
          </p:nvPicPr>
          <p:blipFill>
            <a:blip r:embed="rId3"/>
            <a:srcRect l="14384" t="53908" r="21999" b="27348"/>
            <a:stretch>
              <a:fillRect/>
            </a:stretch>
          </p:blipFill>
          <p:spPr>
            <a:xfrm>
              <a:off x="0" y="0"/>
              <a:ext cx="7509699" cy="664625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400" name="Group"/>
          <p:cNvGrpSpPr/>
          <p:nvPr/>
        </p:nvGrpSpPr>
        <p:grpSpPr>
          <a:xfrm>
            <a:off x="6821018" y="9681362"/>
            <a:ext cx="2919702" cy="3065923"/>
            <a:chOff x="31562" y="0"/>
            <a:chExt cx="2919700" cy="3065921"/>
          </a:xfrm>
        </p:grpSpPr>
        <p:sp>
          <p:nvSpPr>
            <p:cNvPr id="391" name="Rectangle"/>
            <p:cNvSpPr/>
            <p:nvPr/>
          </p:nvSpPr>
          <p:spPr>
            <a:xfrm>
              <a:off x="31562" y="0"/>
              <a:ext cx="2919702" cy="2119302"/>
            </a:xfrm>
            <a:prstGeom prst="rect">
              <a:avLst/>
            </a:prstGeom>
            <a:solidFill>
              <a:srgbClr val="FFFFFF"/>
            </a:solidFill>
            <a:ln w="63500" cap="flat">
              <a:solidFill>
                <a:srgbClr val="DCDEE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  <a:endParaRPr/>
            </a:p>
          </p:txBody>
        </p:sp>
        <p:sp>
          <p:nvSpPr>
            <p:cNvPr id="392" name="Square"/>
            <p:cNvSpPr/>
            <p:nvPr/>
          </p:nvSpPr>
          <p:spPr>
            <a:xfrm>
              <a:off x="962740" y="981012"/>
              <a:ext cx="381001" cy="381001"/>
            </a:xfrm>
            <a:prstGeom prst="rect">
              <a:avLst/>
            </a:prstGeom>
            <a:noFill/>
            <a:ln w="63500" cap="flat">
              <a:solidFill>
                <a:srgbClr val="FF7F0D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3" name="Circle"/>
            <p:cNvSpPr/>
            <p:nvPr/>
          </p:nvSpPr>
          <p:spPr>
            <a:xfrm>
              <a:off x="962740" y="236475"/>
              <a:ext cx="381001" cy="381001"/>
            </a:xfrm>
            <a:prstGeom prst="ellipse">
              <a:avLst/>
            </a:prstGeom>
            <a:noFill/>
            <a:ln w="63500" cap="flat">
              <a:solidFill>
                <a:srgbClr val="FF7F0D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4" name="Square"/>
            <p:cNvSpPr/>
            <p:nvPr/>
          </p:nvSpPr>
          <p:spPr>
            <a:xfrm>
              <a:off x="178432" y="981012"/>
              <a:ext cx="381001" cy="381001"/>
            </a:xfrm>
            <a:prstGeom prst="rect">
              <a:avLst/>
            </a:prstGeom>
            <a:noFill/>
            <a:ln w="63500" cap="flat">
              <a:solidFill>
                <a:srgbClr val="1F77B4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5" name="Circle"/>
            <p:cNvSpPr/>
            <p:nvPr/>
          </p:nvSpPr>
          <p:spPr>
            <a:xfrm>
              <a:off x="178432" y="236475"/>
              <a:ext cx="381001" cy="381001"/>
            </a:xfrm>
            <a:prstGeom prst="ellipse">
              <a:avLst/>
            </a:prstGeom>
            <a:noFill/>
            <a:ln w="63500" cap="flat">
              <a:solidFill>
                <a:srgbClr val="1F77B4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6" name="Minima"/>
            <p:cNvSpPr/>
            <p:nvPr/>
          </p:nvSpPr>
          <p:spPr>
            <a:xfrm>
              <a:off x="1421273" y="1171512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algn="l">
                <a:defRPr sz="3000"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t>Minima</a:t>
              </a:r>
            </a:p>
          </p:txBody>
        </p:sp>
        <p:sp>
          <p:nvSpPr>
            <p:cNvPr id="397" name="Barriers"/>
            <p:cNvSpPr/>
            <p:nvPr/>
          </p:nvSpPr>
          <p:spPr>
            <a:xfrm>
              <a:off x="1421273" y="426975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algn="l">
                <a:defRPr sz="3000"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t>Barriers</a:t>
              </a:r>
            </a:p>
          </p:txBody>
        </p:sp>
        <p:sp>
          <p:nvSpPr>
            <p:cNvPr id="398" name="Train"/>
            <p:cNvSpPr/>
            <p:nvPr/>
          </p:nvSpPr>
          <p:spPr>
            <a:xfrm>
              <a:off x="1153240" y="1795921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 sz="2500">
                  <a:solidFill>
                    <a:srgbClr val="FF7F0D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t>Train</a:t>
              </a:r>
            </a:p>
          </p:txBody>
        </p:sp>
        <p:sp>
          <p:nvSpPr>
            <p:cNvPr id="399" name="Test"/>
            <p:cNvSpPr/>
            <p:nvPr/>
          </p:nvSpPr>
          <p:spPr>
            <a:xfrm>
              <a:off x="368932" y="1795921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 sz="2500">
                  <a:solidFill>
                    <a:srgbClr val="1F77B4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t>Test</a:t>
              </a:r>
            </a:p>
          </p:txBody>
        </p:sp>
      </p:grpSp>
      <p:sp>
        <p:nvSpPr>
          <p:cNvPr id="401" name="Line"/>
          <p:cNvSpPr/>
          <p:nvPr/>
        </p:nvSpPr>
        <p:spPr>
          <a:xfrm flipH="1" flipV="1">
            <a:off x="12639350" y="6171918"/>
            <a:ext cx="17962" cy="580916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  <p:grpSp>
        <p:nvGrpSpPr>
          <p:cNvPr id="407" name="Group"/>
          <p:cNvGrpSpPr/>
          <p:nvPr/>
        </p:nvGrpSpPr>
        <p:grpSpPr>
          <a:xfrm>
            <a:off x="13447580" y="6076814"/>
            <a:ext cx="3487652" cy="8022831"/>
            <a:chOff x="0" y="0"/>
            <a:chExt cx="3487651" cy="8022829"/>
          </a:xfrm>
        </p:grpSpPr>
        <p:sp>
          <p:nvSpPr>
            <p:cNvPr id="402" name="1        2…"/>
            <p:cNvSpPr/>
            <p:nvPr/>
          </p:nvSpPr>
          <p:spPr>
            <a:xfrm>
              <a:off x="1096780" y="6752829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 algn="l">
                <a:defRPr sz="3600">
                  <a:latin typeface="+mn-lt"/>
                  <a:ea typeface="+mn-ea"/>
                  <a:cs typeface="+mn-cs"/>
                  <a:sym typeface="Helvetica"/>
                </a:defRPr>
              </a:pPr>
              <a:r>
                <a:t>1        2</a:t>
              </a:r>
            </a:p>
            <a:p>
              <a:pPr>
                <a:defRPr sz="3600">
                  <a:latin typeface="+mn-lt"/>
                  <a:ea typeface="+mn-ea"/>
                  <a:cs typeface="+mn-cs"/>
                  <a:sym typeface="Helvetica"/>
                </a:defRPr>
              </a:pPr>
              <a:r>
                <a:t>Depth</a:t>
              </a:r>
            </a:p>
          </p:txBody>
        </p:sp>
        <p:pic>
          <p:nvPicPr>
            <p:cNvPr id="403" name="Image" descr="Image"/>
            <p:cNvPicPr>
              <a:picLocks noChangeAspect="1"/>
            </p:cNvPicPr>
            <p:nvPr/>
          </p:nvPicPr>
          <p:blipFill>
            <a:blip r:embed="rId3"/>
            <a:srcRect l="59438" t="53984" r="31638" b="28833"/>
            <a:stretch>
              <a:fillRect/>
            </a:stretch>
          </p:blipFill>
          <p:spPr>
            <a:xfrm>
              <a:off x="906280" y="100068"/>
              <a:ext cx="1053312" cy="609282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04" name="Image" descr="Image"/>
            <p:cNvPicPr>
              <a:picLocks noChangeAspect="1"/>
            </p:cNvPicPr>
            <p:nvPr/>
          </p:nvPicPr>
          <p:blipFill>
            <a:blip r:embed="rId3"/>
            <a:srcRect l="77180" t="53821" r="9963" b="28790"/>
            <a:stretch>
              <a:fillRect/>
            </a:stretch>
          </p:blipFill>
          <p:spPr>
            <a:xfrm>
              <a:off x="1952040" y="42197"/>
              <a:ext cx="1517675" cy="616593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05" name="Image" descr="Image"/>
            <p:cNvPicPr>
              <a:picLocks noChangeAspect="1"/>
            </p:cNvPicPr>
            <p:nvPr/>
          </p:nvPicPr>
          <p:blipFill>
            <a:blip r:embed="rId3"/>
            <a:srcRect l="19485" t="53720" r="72837" b="29557"/>
            <a:stretch>
              <a:fillRect/>
            </a:stretch>
          </p:blipFill>
          <p:spPr>
            <a:xfrm>
              <a:off x="0" y="0"/>
              <a:ext cx="906280" cy="592997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06" name="Line"/>
            <p:cNvSpPr/>
            <p:nvPr/>
          </p:nvSpPr>
          <p:spPr>
            <a:xfrm flipH="1" flipV="1">
              <a:off x="3469690" y="112808"/>
              <a:ext cx="17962" cy="5809160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Neural Network Energy Landscape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marL="1643062" marR="1643062" defTabSz="755808">
              <a:defRPr sz="10304"/>
            </a:lvl1pPr>
          </a:lstStyle>
          <a:p>
            <a:r>
              <a:t>Neural Network Energy Landscape</a:t>
            </a:r>
          </a:p>
        </p:txBody>
      </p:sp>
      <p:sp>
        <p:nvSpPr>
          <p:cNvPr id="135" name="01"/>
          <p:cNvSpPr txBox="1">
            <a:spLocks noGrp="1"/>
          </p:cNvSpPr>
          <p:nvPr>
            <p:ph type="sldNum" sz="quarter" idx="2"/>
          </p:nvPr>
        </p:nvSpPr>
        <p:spPr>
          <a:xfrm>
            <a:off x="23750852" y="13010554"/>
            <a:ext cx="325045" cy="511176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6" name="Equation"/>
              <p:cNvSpPr txBox="1"/>
              <p:nvPr/>
            </p:nvSpPr>
            <p:spPr>
              <a:xfrm>
                <a:off x="7647275" y="3787602"/>
                <a:ext cx="9938190" cy="1600954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0" tIns="0" rIns="0" bIns="0">
                <a:spAutoFit/>
              </a:bodyPr>
              <a:lstStyle/>
              <a:p>
                <a:pPr algn="l" defTabSz="914400" latinLnBrk="1">
                  <a:defRPr sz="1800"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sz="163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sz="163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:</m:t>
                      </m:r>
                      <m:r>
                        <m:rPr>
                          <m:sty m:val="p"/>
                        </m:rPr>
                        <a:rPr sz="163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Θ</m:t>
                      </m:r>
                      <m:r>
                        <a:rPr sz="163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→</m:t>
                      </m:r>
                      <m:sSup>
                        <m:sSupPr>
                          <m:ctrlPr>
                            <a:rPr sz="163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sz="163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ℝ</m:t>
                          </m:r>
                        </m:e>
                        <m:sup>
                          <m:r>
                            <a:rPr sz="163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</m:sup>
                      </m:sSup>
                    </m:oMath>
                  </m:oMathPara>
                </a14:m>
                <a:endParaRPr sz="16300"/>
              </a:p>
            </p:txBody>
          </p:sp>
        </mc:Choice>
        <mc:Fallback xmlns="">
          <p:sp>
            <p:nvSpPr>
              <p:cNvPr id="136" name="Equation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47275" y="3787602"/>
                <a:ext cx="9938190" cy="1600954"/>
              </a:xfrm>
              <a:prstGeom prst="rect">
                <a:avLst/>
              </a:prstGeom>
              <a:blipFill>
                <a:blip r:embed="rId3"/>
                <a:stretch>
                  <a:fillRect l="-2168" b="-64567"/>
                </a:stretch>
              </a:blipFill>
              <a:ln w="12700">
                <a:miter lim="400000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7" name="Architecture (CNN, …)…"/>
          <p:cNvSpPr txBox="1"/>
          <p:nvPr/>
        </p:nvSpPr>
        <p:spPr>
          <a:xfrm>
            <a:off x="4370040" y="7054381"/>
            <a:ext cx="6554471" cy="1666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>
            <a:spAutoFit/>
          </a:bodyPr>
          <a:lstStyle/>
          <a:p>
            <a:r>
              <a:t>Architecture (CNN, …)</a:t>
            </a:r>
          </a:p>
          <a:p>
            <a:r>
              <a:t>Data (CIFAR, …)</a:t>
            </a:r>
          </a:p>
        </p:txBody>
      </p:sp>
      <p:sp>
        <p:nvSpPr>
          <p:cNvPr id="138" name="Network parameters"/>
          <p:cNvSpPr txBox="1"/>
          <p:nvPr/>
        </p:nvSpPr>
        <p:spPr>
          <a:xfrm>
            <a:off x="14035165" y="6982944"/>
            <a:ext cx="5906771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r>
              <a:t>Network parameters</a:t>
            </a:r>
          </a:p>
        </p:txBody>
      </p:sp>
      <p:sp>
        <p:nvSpPr>
          <p:cNvPr id="139" name="Line"/>
          <p:cNvSpPr/>
          <p:nvPr/>
        </p:nvSpPr>
        <p:spPr>
          <a:xfrm flipV="1">
            <a:off x="7723707" y="5580991"/>
            <a:ext cx="385773" cy="1262397"/>
          </a:xfrm>
          <a:prstGeom prst="line">
            <a:avLst/>
          </a:prstGeom>
          <a:ln w="127000">
            <a:solidFill>
              <a:srgbClr val="000000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  <p:sp>
        <p:nvSpPr>
          <p:cNvPr id="140" name="Line"/>
          <p:cNvSpPr/>
          <p:nvPr/>
        </p:nvSpPr>
        <p:spPr>
          <a:xfrm flipH="1" flipV="1">
            <a:off x="11554696" y="5588473"/>
            <a:ext cx="2452363" cy="1210513"/>
          </a:xfrm>
          <a:prstGeom prst="line">
            <a:avLst/>
          </a:prstGeom>
          <a:ln w="127000">
            <a:solidFill>
              <a:srgbClr val="000000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  <p:sp>
        <p:nvSpPr>
          <p:cNvPr id="141" name="Loss"/>
          <p:cNvSpPr txBox="1"/>
          <p:nvPr/>
        </p:nvSpPr>
        <p:spPr>
          <a:xfrm>
            <a:off x="3815912" y="3907041"/>
            <a:ext cx="2301368" cy="1362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8000"/>
            </a:lvl1pPr>
          </a:lstStyle>
          <a:p>
            <a:r>
              <a:t>Loss</a:t>
            </a:r>
          </a:p>
        </p:txBody>
      </p:sp>
      <p:pic>
        <p:nvPicPr>
          <p:cNvPr id="142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00865" y="8623400"/>
            <a:ext cx="7129080" cy="5346811"/>
          </a:xfrm>
          <a:prstGeom prst="rect">
            <a:avLst/>
          </a:prstGeom>
          <a:ln w="12700">
            <a:miter lim="400000"/>
          </a:ln>
        </p:spPr>
      </p:pic>
      <p:pic>
        <p:nvPicPr>
          <p:cNvPr id="143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54055" y="8623400"/>
            <a:ext cx="5346811" cy="5346811"/>
          </a:xfrm>
          <a:prstGeom prst="rect">
            <a:avLst/>
          </a:prstGeom>
          <a:ln w="12700">
            <a:miter lim="400000"/>
          </a:ln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44" name="Equation"/>
              <p:cNvSpPr txBox="1"/>
              <p:nvPr/>
            </p:nvSpPr>
            <p:spPr>
              <a:xfrm>
                <a:off x="14706793" y="9867527"/>
                <a:ext cx="1157334" cy="379604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0" tIns="0" rIns="0" bIns="0">
                <a:spAutoFit/>
              </a:bodyPr>
              <a:lstStyle/>
              <a:p>
                <a:pPr algn="l" defTabSz="914400" latinLnBrk="1">
                  <a:defRPr sz="1800"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sz="35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sz="35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sz="35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sz="35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sz="35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sz="3500" i="1">
                          <a:solidFill>
                            <a:srgbClr val="FEFEFE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sz="3500">
                  <a:solidFill>
                    <a:srgbClr val="FFFFFF"/>
                  </a:solidFill>
                </a:endParaRPr>
              </a:p>
            </p:txBody>
          </p:sp>
        </mc:Choice>
        <mc:Fallback xmlns="">
          <p:sp>
            <p:nvSpPr>
              <p:cNvPr id="144" name="Equation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706793" y="9867527"/>
                <a:ext cx="1157334" cy="379604"/>
              </a:xfrm>
              <a:prstGeom prst="rect">
                <a:avLst/>
              </a:prstGeom>
              <a:blipFill>
                <a:blip r:embed="rId6"/>
                <a:stretch>
                  <a:fillRect l="-13187" t="-3333" r="-35165" b="-93333"/>
                </a:stretch>
              </a:blipFill>
              <a:ln w="12700">
                <a:miter lim="400000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1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0751" y="2859927"/>
            <a:ext cx="25627643" cy="11191111"/>
          </a:xfrm>
          <a:prstGeom prst="rect">
            <a:avLst/>
          </a:prstGeom>
          <a:ln w="12700">
            <a:miter lim="400000"/>
          </a:ln>
        </p:spPr>
      </p:pic>
      <p:sp>
        <p:nvSpPr>
          <p:cNvPr id="412" name="Resilience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Resilience</a:t>
            </a:r>
          </a:p>
        </p:txBody>
      </p:sp>
      <p:sp>
        <p:nvSpPr>
          <p:cNvPr id="413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20</a:t>
            </a:fld>
            <a:endParaRPr/>
          </a:p>
        </p:txBody>
      </p:sp>
      <p:sp>
        <p:nvSpPr>
          <p:cNvPr id="414" name="Circle"/>
          <p:cNvSpPr/>
          <p:nvPr/>
        </p:nvSpPr>
        <p:spPr>
          <a:xfrm>
            <a:off x="3361749" y="9643320"/>
            <a:ext cx="1270001" cy="1270001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  <a:effectLst>
            <a:outerShdw blurRad="50800" dist="25400" dir="5400000" rotWithShape="0">
              <a:srgbClr val="000000">
                <a:alpha val="50000"/>
              </a:srgbClr>
            </a:outerShdw>
          </a:effectLst>
        </p:spPr>
        <p:txBody>
          <a:bodyPr lIns="71437" tIns="71437" rIns="71437" bIns="71437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15" name="Minimum"/>
          <p:cNvSpPr txBox="1"/>
          <p:nvPr/>
        </p:nvSpPr>
        <p:spPr>
          <a:xfrm>
            <a:off x="225841" y="9825883"/>
            <a:ext cx="2942383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 b="1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Minimum</a:t>
            </a:r>
          </a:p>
        </p:txBody>
      </p:sp>
      <p:sp>
        <p:nvSpPr>
          <p:cNvPr id="416" name="Circle"/>
          <p:cNvSpPr/>
          <p:nvPr/>
        </p:nvSpPr>
        <p:spPr>
          <a:xfrm>
            <a:off x="3361750" y="9643320"/>
            <a:ext cx="1270001" cy="1270001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  <a:effectLst>
            <a:outerShdw blurRad="50800" dist="25400" dir="5400000" rotWithShape="0">
              <a:srgbClr val="000000">
                <a:alpha val="50000"/>
              </a:srgbClr>
            </a:outerShdw>
          </a:effectLst>
        </p:spPr>
        <p:txBody>
          <a:bodyPr lIns="71437" tIns="71437" rIns="71437" bIns="71437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17" name="Line"/>
          <p:cNvSpPr/>
          <p:nvPr/>
        </p:nvSpPr>
        <p:spPr>
          <a:xfrm flipV="1">
            <a:off x="3996750" y="7174835"/>
            <a:ext cx="1" cy="2281867"/>
          </a:xfrm>
          <a:prstGeom prst="line">
            <a:avLst/>
          </a:prstGeom>
          <a:ln w="254000">
            <a:solidFill>
              <a:srgbClr val="FFFFFF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  <p:sp>
        <p:nvSpPr>
          <p:cNvPr id="418" name="Perturbation"/>
          <p:cNvSpPr txBox="1"/>
          <p:nvPr/>
        </p:nvSpPr>
        <p:spPr>
          <a:xfrm>
            <a:off x="4469189" y="8315768"/>
            <a:ext cx="3614900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Perturbation</a:t>
            </a: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0751" y="2859927"/>
            <a:ext cx="25627643" cy="11191111"/>
          </a:xfrm>
          <a:prstGeom prst="rect">
            <a:avLst/>
          </a:prstGeom>
          <a:ln w="12700">
            <a:miter lim="400000"/>
          </a:ln>
        </p:spPr>
      </p:pic>
      <p:sp>
        <p:nvSpPr>
          <p:cNvPr id="423" name="Resilience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Resilience</a:t>
            </a:r>
          </a:p>
        </p:txBody>
      </p:sp>
      <p:sp>
        <p:nvSpPr>
          <p:cNvPr id="424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21</a:t>
            </a:fld>
            <a:endParaRPr/>
          </a:p>
        </p:txBody>
      </p:sp>
      <p:sp>
        <p:nvSpPr>
          <p:cNvPr id="425" name="Circle"/>
          <p:cNvSpPr/>
          <p:nvPr/>
        </p:nvSpPr>
        <p:spPr>
          <a:xfrm>
            <a:off x="3361749" y="9643320"/>
            <a:ext cx="1270001" cy="1270001"/>
          </a:xfrm>
          <a:prstGeom prst="ellipse">
            <a:avLst/>
          </a:prstGeom>
          <a:solidFill>
            <a:srgbClr val="FFFFFF">
              <a:alpha val="50000"/>
            </a:srgbClr>
          </a:solidFill>
          <a:ln w="12700">
            <a:miter lim="400000"/>
          </a:ln>
          <a:effectLst>
            <a:outerShdw blurRad="50800" dist="25400" dir="5400000" rotWithShape="0">
              <a:srgbClr val="000000">
                <a:alpha val="50000"/>
              </a:srgbClr>
            </a:outerShdw>
          </a:effectLst>
        </p:spPr>
        <p:txBody>
          <a:bodyPr lIns="71437" tIns="71437" rIns="71437" bIns="71437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26" name="Minimum"/>
          <p:cNvSpPr txBox="1"/>
          <p:nvPr/>
        </p:nvSpPr>
        <p:spPr>
          <a:xfrm>
            <a:off x="225841" y="9825883"/>
            <a:ext cx="2942383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 b="1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Minimum</a:t>
            </a:r>
          </a:p>
        </p:txBody>
      </p:sp>
      <p:sp>
        <p:nvSpPr>
          <p:cNvPr id="427" name="Line"/>
          <p:cNvSpPr/>
          <p:nvPr/>
        </p:nvSpPr>
        <p:spPr>
          <a:xfrm flipV="1">
            <a:off x="3996750" y="7174835"/>
            <a:ext cx="1" cy="2281867"/>
          </a:xfrm>
          <a:prstGeom prst="line">
            <a:avLst/>
          </a:prstGeom>
          <a:ln w="254000">
            <a:solidFill>
              <a:srgbClr val="FFFFFF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  <p:sp>
        <p:nvSpPr>
          <p:cNvPr id="428" name="Circle"/>
          <p:cNvSpPr/>
          <p:nvPr/>
        </p:nvSpPr>
        <p:spPr>
          <a:xfrm>
            <a:off x="3361750" y="5588000"/>
            <a:ext cx="1270001" cy="1270000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  <a:effectLst>
            <a:outerShdw blurRad="50800" dist="25400" dir="5400000" rotWithShape="0">
              <a:srgbClr val="000000">
                <a:alpha val="50000"/>
              </a:srgbClr>
            </a:outerShdw>
          </a:effectLst>
        </p:spPr>
        <p:txBody>
          <a:bodyPr lIns="71437" tIns="71437" rIns="71437" bIns="71437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29" name="Perturbation"/>
          <p:cNvSpPr txBox="1"/>
          <p:nvPr/>
        </p:nvSpPr>
        <p:spPr>
          <a:xfrm>
            <a:off x="4469189" y="8315768"/>
            <a:ext cx="3614900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Perturbation</a:t>
            </a:r>
          </a:p>
        </p:txBody>
      </p:sp>
      <p:sp>
        <p:nvSpPr>
          <p:cNvPr id="430" name="Line"/>
          <p:cNvSpPr/>
          <p:nvPr/>
        </p:nvSpPr>
        <p:spPr>
          <a:xfrm>
            <a:off x="5104189" y="6223000"/>
            <a:ext cx="5278581" cy="0"/>
          </a:xfrm>
          <a:prstGeom prst="line">
            <a:avLst/>
          </a:prstGeom>
          <a:ln w="254000">
            <a:solidFill>
              <a:srgbClr val="FFFFFF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  <p:sp>
        <p:nvSpPr>
          <p:cNvPr id="431" name="Minimisation"/>
          <p:cNvSpPr txBox="1"/>
          <p:nvPr/>
        </p:nvSpPr>
        <p:spPr>
          <a:xfrm>
            <a:off x="5231830" y="6405562"/>
            <a:ext cx="3684353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Minimisation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dissolve/>
      </p:transition>
    </mc:Choice>
    <mc:Fallback xmlns="" xmlns:m="http://schemas.openxmlformats.org/officeDocument/2006/math" xmlns:a14="http://schemas.microsoft.com/office/drawing/2010/main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5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0751" y="2859927"/>
            <a:ext cx="25627643" cy="11191111"/>
          </a:xfrm>
          <a:prstGeom prst="rect">
            <a:avLst/>
          </a:prstGeom>
          <a:ln w="12700">
            <a:miter lim="400000"/>
          </a:ln>
        </p:spPr>
      </p:pic>
      <p:sp>
        <p:nvSpPr>
          <p:cNvPr id="436" name="Resilience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Resilience</a:t>
            </a:r>
          </a:p>
        </p:txBody>
      </p:sp>
      <p:sp>
        <p:nvSpPr>
          <p:cNvPr id="437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22</a:t>
            </a:fld>
            <a:endParaRPr/>
          </a:p>
        </p:txBody>
      </p:sp>
      <p:sp>
        <p:nvSpPr>
          <p:cNvPr id="438" name="Circle"/>
          <p:cNvSpPr/>
          <p:nvPr/>
        </p:nvSpPr>
        <p:spPr>
          <a:xfrm>
            <a:off x="3361749" y="9643320"/>
            <a:ext cx="1270001" cy="1270001"/>
          </a:xfrm>
          <a:prstGeom prst="ellipse">
            <a:avLst/>
          </a:prstGeom>
          <a:solidFill>
            <a:srgbClr val="FFFFFF">
              <a:alpha val="50000"/>
            </a:srgbClr>
          </a:solidFill>
          <a:ln w="12700">
            <a:miter lim="400000"/>
          </a:ln>
          <a:effectLst>
            <a:outerShdw blurRad="50800" dist="25400" dir="5400000" rotWithShape="0">
              <a:srgbClr val="000000">
                <a:alpha val="50000"/>
              </a:srgbClr>
            </a:outerShdw>
          </a:effectLst>
        </p:spPr>
        <p:txBody>
          <a:bodyPr lIns="71437" tIns="71437" rIns="71437" bIns="71437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39" name="Minimum"/>
          <p:cNvSpPr txBox="1"/>
          <p:nvPr/>
        </p:nvSpPr>
        <p:spPr>
          <a:xfrm>
            <a:off x="225841" y="9825883"/>
            <a:ext cx="2942383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 b="1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Minimum</a:t>
            </a:r>
          </a:p>
        </p:txBody>
      </p:sp>
      <p:sp>
        <p:nvSpPr>
          <p:cNvPr id="440" name="Line"/>
          <p:cNvSpPr/>
          <p:nvPr/>
        </p:nvSpPr>
        <p:spPr>
          <a:xfrm flipV="1">
            <a:off x="3996750" y="7174835"/>
            <a:ext cx="1" cy="2281867"/>
          </a:xfrm>
          <a:prstGeom prst="line">
            <a:avLst/>
          </a:prstGeom>
          <a:ln w="254000">
            <a:solidFill>
              <a:srgbClr val="FFFFFF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  <p:sp>
        <p:nvSpPr>
          <p:cNvPr id="441" name="Circle"/>
          <p:cNvSpPr/>
          <p:nvPr/>
        </p:nvSpPr>
        <p:spPr>
          <a:xfrm>
            <a:off x="10665814" y="5588000"/>
            <a:ext cx="1270001" cy="1270000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  <a:effectLst>
            <a:outerShdw blurRad="50800" dist="25400" dir="5400000" rotWithShape="0">
              <a:srgbClr val="000000">
                <a:alpha val="50000"/>
              </a:srgbClr>
            </a:outerShdw>
          </a:effectLst>
        </p:spPr>
        <p:txBody>
          <a:bodyPr lIns="71437" tIns="71437" rIns="71437" bIns="71437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42" name="Perturbation"/>
          <p:cNvSpPr txBox="1"/>
          <p:nvPr/>
        </p:nvSpPr>
        <p:spPr>
          <a:xfrm>
            <a:off x="4469189" y="8315768"/>
            <a:ext cx="3614900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Perturbation</a:t>
            </a:r>
          </a:p>
        </p:txBody>
      </p:sp>
      <p:sp>
        <p:nvSpPr>
          <p:cNvPr id="443" name="Line"/>
          <p:cNvSpPr/>
          <p:nvPr/>
        </p:nvSpPr>
        <p:spPr>
          <a:xfrm>
            <a:off x="5104189" y="6223000"/>
            <a:ext cx="5278581" cy="0"/>
          </a:xfrm>
          <a:prstGeom prst="line">
            <a:avLst/>
          </a:prstGeom>
          <a:ln w="254000">
            <a:solidFill>
              <a:srgbClr val="FFFFFF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  <p:sp>
        <p:nvSpPr>
          <p:cNvPr id="444" name="Minimisation"/>
          <p:cNvSpPr txBox="1"/>
          <p:nvPr/>
        </p:nvSpPr>
        <p:spPr>
          <a:xfrm>
            <a:off x="5231830" y="6405562"/>
            <a:ext cx="3684353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Minimisation</a:t>
            </a:r>
          </a:p>
        </p:txBody>
      </p:sp>
      <p:sp>
        <p:nvSpPr>
          <p:cNvPr id="445" name="Line"/>
          <p:cNvSpPr/>
          <p:nvPr/>
        </p:nvSpPr>
        <p:spPr>
          <a:xfrm>
            <a:off x="12430326" y="6223000"/>
            <a:ext cx="4548794" cy="0"/>
          </a:xfrm>
          <a:prstGeom prst="line">
            <a:avLst/>
          </a:prstGeom>
          <a:ln w="254000">
            <a:solidFill>
              <a:srgbClr val="FFFFFF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  <p:sp>
        <p:nvSpPr>
          <p:cNvPr id="446" name="Perturbation"/>
          <p:cNvSpPr txBox="1"/>
          <p:nvPr/>
        </p:nvSpPr>
        <p:spPr>
          <a:xfrm>
            <a:off x="12430326" y="6405562"/>
            <a:ext cx="3614900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Perturbation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dissolve/>
      </p:transition>
    </mc:Choice>
    <mc:Fallback xmlns="" xmlns:m="http://schemas.openxmlformats.org/officeDocument/2006/math" xmlns:a14="http://schemas.microsoft.com/office/drawing/2010/main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0751" y="2859927"/>
            <a:ext cx="25627643" cy="11191111"/>
          </a:xfrm>
          <a:prstGeom prst="rect">
            <a:avLst/>
          </a:prstGeom>
          <a:ln w="12700">
            <a:miter lim="400000"/>
          </a:ln>
        </p:spPr>
      </p:pic>
      <p:sp>
        <p:nvSpPr>
          <p:cNvPr id="451" name="Resilience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Resilience</a:t>
            </a:r>
          </a:p>
        </p:txBody>
      </p:sp>
      <p:sp>
        <p:nvSpPr>
          <p:cNvPr id="452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23</a:t>
            </a:fld>
            <a:endParaRPr/>
          </a:p>
        </p:txBody>
      </p:sp>
      <p:sp>
        <p:nvSpPr>
          <p:cNvPr id="453" name="Circle"/>
          <p:cNvSpPr/>
          <p:nvPr/>
        </p:nvSpPr>
        <p:spPr>
          <a:xfrm>
            <a:off x="3361749" y="9643320"/>
            <a:ext cx="1270001" cy="1270001"/>
          </a:xfrm>
          <a:prstGeom prst="ellipse">
            <a:avLst/>
          </a:prstGeom>
          <a:solidFill>
            <a:srgbClr val="FFFFFF">
              <a:alpha val="50000"/>
            </a:srgbClr>
          </a:solidFill>
          <a:ln w="12700">
            <a:miter lim="400000"/>
          </a:ln>
          <a:effectLst>
            <a:outerShdw blurRad="50800" dist="25400" dir="5400000" rotWithShape="0">
              <a:srgbClr val="000000">
                <a:alpha val="50000"/>
              </a:srgbClr>
            </a:outerShdw>
          </a:effectLst>
        </p:spPr>
        <p:txBody>
          <a:bodyPr lIns="71437" tIns="71437" rIns="71437" bIns="71437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54" name="Minimum"/>
          <p:cNvSpPr txBox="1"/>
          <p:nvPr/>
        </p:nvSpPr>
        <p:spPr>
          <a:xfrm>
            <a:off x="225841" y="9825883"/>
            <a:ext cx="2942383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 b="1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Minimum</a:t>
            </a:r>
          </a:p>
        </p:txBody>
      </p:sp>
      <p:sp>
        <p:nvSpPr>
          <p:cNvPr id="455" name="Line"/>
          <p:cNvSpPr/>
          <p:nvPr/>
        </p:nvSpPr>
        <p:spPr>
          <a:xfrm flipV="1">
            <a:off x="3996750" y="7174835"/>
            <a:ext cx="1" cy="2281867"/>
          </a:xfrm>
          <a:prstGeom prst="line">
            <a:avLst/>
          </a:prstGeom>
          <a:ln w="254000">
            <a:solidFill>
              <a:srgbClr val="FFFFFF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  <p:sp>
        <p:nvSpPr>
          <p:cNvPr id="456" name="Circle"/>
          <p:cNvSpPr/>
          <p:nvPr/>
        </p:nvSpPr>
        <p:spPr>
          <a:xfrm>
            <a:off x="17359024" y="5588000"/>
            <a:ext cx="1270001" cy="1270000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  <a:effectLst>
            <a:outerShdw blurRad="50800" dist="25400" dir="5400000" rotWithShape="0">
              <a:srgbClr val="000000">
                <a:alpha val="50000"/>
              </a:srgbClr>
            </a:outerShdw>
          </a:effectLst>
        </p:spPr>
        <p:txBody>
          <a:bodyPr lIns="71437" tIns="71437" rIns="71437" bIns="71437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57" name="Perturbation"/>
          <p:cNvSpPr txBox="1"/>
          <p:nvPr/>
        </p:nvSpPr>
        <p:spPr>
          <a:xfrm>
            <a:off x="4469189" y="8315768"/>
            <a:ext cx="3614900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Perturbation</a:t>
            </a:r>
          </a:p>
        </p:txBody>
      </p:sp>
      <p:sp>
        <p:nvSpPr>
          <p:cNvPr id="458" name="Line"/>
          <p:cNvSpPr/>
          <p:nvPr/>
        </p:nvSpPr>
        <p:spPr>
          <a:xfrm>
            <a:off x="5104189" y="6223000"/>
            <a:ext cx="5278581" cy="0"/>
          </a:xfrm>
          <a:prstGeom prst="line">
            <a:avLst/>
          </a:prstGeom>
          <a:ln w="254000">
            <a:solidFill>
              <a:srgbClr val="FFFFFF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  <p:sp>
        <p:nvSpPr>
          <p:cNvPr id="459" name="Minimisation"/>
          <p:cNvSpPr txBox="1"/>
          <p:nvPr/>
        </p:nvSpPr>
        <p:spPr>
          <a:xfrm>
            <a:off x="5231830" y="6405562"/>
            <a:ext cx="3684353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Minimisation</a:t>
            </a:r>
          </a:p>
        </p:txBody>
      </p:sp>
      <p:sp>
        <p:nvSpPr>
          <p:cNvPr id="460" name="Line"/>
          <p:cNvSpPr/>
          <p:nvPr/>
        </p:nvSpPr>
        <p:spPr>
          <a:xfrm>
            <a:off x="12430326" y="6223000"/>
            <a:ext cx="4548794" cy="0"/>
          </a:xfrm>
          <a:prstGeom prst="line">
            <a:avLst/>
          </a:prstGeom>
          <a:ln w="254000">
            <a:solidFill>
              <a:srgbClr val="FFFFFF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  <p:sp>
        <p:nvSpPr>
          <p:cNvPr id="461" name="Perturbation"/>
          <p:cNvSpPr txBox="1"/>
          <p:nvPr/>
        </p:nvSpPr>
        <p:spPr>
          <a:xfrm>
            <a:off x="12430326" y="6405562"/>
            <a:ext cx="3614900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Perturbation</a:t>
            </a:r>
          </a:p>
        </p:txBody>
      </p:sp>
      <p:sp>
        <p:nvSpPr>
          <p:cNvPr id="462" name="Line"/>
          <p:cNvSpPr/>
          <p:nvPr/>
        </p:nvSpPr>
        <p:spPr>
          <a:xfrm>
            <a:off x="17994024" y="7174834"/>
            <a:ext cx="1" cy="1270001"/>
          </a:xfrm>
          <a:prstGeom prst="line">
            <a:avLst/>
          </a:prstGeom>
          <a:ln w="254000">
            <a:solidFill>
              <a:srgbClr val="FFFFFF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  <p:sp>
        <p:nvSpPr>
          <p:cNvPr id="463" name="Minimisation"/>
          <p:cNvSpPr txBox="1"/>
          <p:nvPr/>
        </p:nvSpPr>
        <p:spPr>
          <a:xfrm>
            <a:off x="18629024" y="7310437"/>
            <a:ext cx="3684353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Minimisation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dissolve/>
      </p:transition>
    </mc:Choice>
    <mc:Fallback xmlns="" xmlns:m="http://schemas.openxmlformats.org/officeDocument/2006/math" xmlns:a14="http://schemas.microsoft.com/office/drawing/2010/main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7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0751" y="2859927"/>
            <a:ext cx="25627643" cy="11191111"/>
          </a:xfrm>
          <a:prstGeom prst="rect">
            <a:avLst/>
          </a:prstGeom>
          <a:ln w="12700">
            <a:miter lim="400000"/>
          </a:ln>
        </p:spPr>
      </p:pic>
      <p:sp>
        <p:nvSpPr>
          <p:cNvPr id="468" name="Resilience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Resilience</a:t>
            </a:r>
          </a:p>
        </p:txBody>
      </p:sp>
      <p:sp>
        <p:nvSpPr>
          <p:cNvPr id="469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24</a:t>
            </a:fld>
            <a:endParaRPr/>
          </a:p>
        </p:txBody>
      </p:sp>
      <p:sp>
        <p:nvSpPr>
          <p:cNvPr id="470" name="Circle"/>
          <p:cNvSpPr/>
          <p:nvPr/>
        </p:nvSpPr>
        <p:spPr>
          <a:xfrm>
            <a:off x="3361749" y="9643320"/>
            <a:ext cx="1270001" cy="1270001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  <a:effectLst>
            <a:outerShdw blurRad="50800" dist="25400" dir="5400000" rotWithShape="0">
              <a:srgbClr val="000000">
                <a:alpha val="50000"/>
              </a:srgbClr>
            </a:outerShdw>
          </a:effectLst>
        </p:spPr>
        <p:txBody>
          <a:bodyPr lIns="71437" tIns="71437" rIns="71437" bIns="71437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71" name="Minimum"/>
          <p:cNvSpPr txBox="1"/>
          <p:nvPr/>
        </p:nvSpPr>
        <p:spPr>
          <a:xfrm>
            <a:off x="225841" y="9825883"/>
            <a:ext cx="2942383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 b="1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Minimum</a:t>
            </a:r>
          </a:p>
        </p:txBody>
      </p:sp>
      <p:sp>
        <p:nvSpPr>
          <p:cNvPr id="472" name="Line"/>
          <p:cNvSpPr/>
          <p:nvPr/>
        </p:nvSpPr>
        <p:spPr>
          <a:xfrm flipV="1">
            <a:off x="3996750" y="7174835"/>
            <a:ext cx="1" cy="2281867"/>
          </a:xfrm>
          <a:prstGeom prst="line">
            <a:avLst/>
          </a:prstGeom>
          <a:ln w="254000">
            <a:solidFill>
              <a:srgbClr val="FFFFFF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  <p:sp>
        <p:nvSpPr>
          <p:cNvPr id="473" name="Circle"/>
          <p:cNvSpPr/>
          <p:nvPr/>
        </p:nvSpPr>
        <p:spPr>
          <a:xfrm>
            <a:off x="17359024" y="8585643"/>
            <a:ext cx="1270001" cy="1270001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  <a:effectLst>
            <a:outerShdw blurRad="50800" dist="25400" dir="5400000" rotWithShape="0">
              <a:srgbClr val="000000">
                <a:alpha val="50000"/>
              </a:srgbClr>
            </a:outerShdw>
          </a:effectLst>
        </p:spPr>
        <p:txBody>
          <a:bodyPr lIns="71437" tIns="71437" rIns="71437" bIns="71437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74" name="Perturbation"/>
          <p:cNvSpPr txBox="1"/>
          <p:nvPr/>
        </p:nvSpPr>
        <p:spPr>
          <a:xfrm>
            <a:off x="4469189" y="8315768"/>
            <a:ext cx="3614900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Perturbation</a:t>
            </a:r>
          </a:p>
        </p:txBody>
      </p:sp>
      <p:sp>
        <p:nvSpPr>
          <p:cNvPr id="475" name="Line"/>
          <p:cNvSpPr/>
          <p:nvPr/>
        </p:nvSpPr>
        <p:spPr>
          <a:xfrm>
            <a:off x="5104189" y="6223000"/>
            <a:ext cx="5278581" cy="0"/>
          </a:xfrm>
          <a:prstGeom prst="line">
            <a:avLst/>
          </a:prstGeom>
          <a:ln w="254000">
            <a:solidFill>
              <a:srgbClr val="FFFFFF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  <p:sp>
        <p:nvSpPr>
          <p:cNvPr id="476" name="Minimisation"/>
          <p:cNvSpPr txBox="1"/>
          <p:nvPr/>
        </p:nvSpPr>
        <p:spPr>
          <a:xfrm>
            <a:off x="5231830" y="6405562"/>
            <a:ext cx="3684353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Minimisation</a:t>
            </a:r>
          </a:p>
        </p:txBody>
      </p:sp>
      <p:sp>
        <p:nvSpPr>
          <p:cNvPr id="477" name="Line"/>
          <p:cNvSpPr/>
          <p:nvPr/>
        </p:nvSpPr>
        <p:spPr>
          <a:xfrm>
            <a:off x="12430326" y="6223000"/>
            <a:ext cx="4548794" cy="0"/>
          </a:xfrm>
          <a:prstGeom prst="line">
            <a:avLst/>
          </a:prstGeom>
          <a:ln w="254000">
            <a:solidFill>
              <a:srgbClr val="FFFFFF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  <p:sp>
        <p:nvSpPr>
          <p:cNvPr id="478" name="Perturbation"/>
          <p:cNvSpPr txBox="1"/>
          <p:nvPr/>
        </p:nvSpPr>
        <p:spPr>
          <a:xfrm>
            <a:off x="12430326" y="6405562"/>
            <a:ext cx="3614900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Perturbation</a:t>
            </a:r>
          </a:p>
        </p:txBody>
      </p:sp>
      <p:sp>
        <p:nvSpPr>
          <p:cNvPr id="479" name="Line"/>
          <p:cNvSpPr/>
          <p:nvPr/>
        </p:nvSpPr>
        <p:spPr>
          <a:xfrm>
            <a:off x="17994024" y="7174834"/>
            <a:ext cx="1" cy="1270001"/>
          </a:xfrm>
          <a:prstGeom prst="line">
            <a:avLst/>
          </a:prstGeom>
          <a:ln w="254000">
            <a:solidFill>
              <a:srgbClr val="FFFFFF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  <p:sp>
        <p:nvSpPr>
          <p:cNvPr id="480" name="Minimisation"/>
          <p:cNvSpPr txBox="1"/>
          <p:nvPr/>
        </p:nvSpPr>
        <p:spPr>
          <a:xfrm>
            <a:off x="18629024" y="7310437"/>
            <a:ext cx="3684353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Minimisation</a:t>
            </a:r>
          </a:p>
        </p:txBody>
      </p:sp>
      <p:sp>
        <p:nvSpPr>
          <p:cNvPr id="481" name="Another…"/>
          <p:cNvSpPr txBox="1"/>
          <p:nvPr/>
        </p:nvSpPr>
        <p:spPr>
          <a:xfrm>
            <a:off x="19000009" y="8387205"/>
            <a:ext cx="2942382" cy="1666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>
              <a:defRPr b="1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t>Another</a:t>
            </a:r>
          </a:p>
          <a:p>
            <a:pPr algn="l">
              <a:defRPr b="1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t>Minimum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dissolve/>
      </p:transition>
    </mc:Choice>
    <mc:Fallback xmlns="" xmlns:m="http://schemas.openxmlformats.org/officeDocument/2006/math" xmlns:a14="http://schemas.microsoft.com/office/drawing/2010/main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Final Thoughts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Final Thoughts</a:t>
            </a:r>
          </a:p>
        </p:txBody>
      </p:sp>
      <p:sp>
        <p:nvSpPr>
          <p:cNvPr id="486" name="Connected minima inspired Fast Geometric Ensembling (Garipov et al., NIPS 2017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Connected minima inspired Fast Geometric Ensembling (Garipov et al., NIPS 2017)</a:t>
            </a:r>
          </a:p>
          <a:p>
            <a:r>
              <a:t>No energy scale to compare barrier</a:t>
            </a:r>
          </a:p>
          <a:p>
            <a:r>
              <a:rPr>
                <a:latin typeface="PingFang SC Regular"/>
                <a:ea typeface="PingFang SC Regular"/>
                <a:cs typeface="PingFang SC Regular"/>
                <a:sym typeface="PingFang SC Regular"/>
              </a:rPr>
              <a:t>↗</a:t>
            </a:r>
            <a:r>
              <a:t> Mode Connectivity</a:t>
            </a:r>
          </a:p>
        </p:txBody>
      </p:sp>
      <p:sp>
        <p:nvSpPr>
          <p:cNvPr id="487" name="01"/>
          <p:cNvSpPr txBox="1">
            <a:spLocks noGrp="1"/>
          </p:cNvSpPr>
          <p:nvPr>
            <p:ph type="sldNum" sz="quarter" idx="2"/>
          </p:nvPr>
        </p:nvSpPr>
        <p:spPr>
          <a:xfrm>
            <a:off x="23742470" y="13010554"/>
            <a:ext cx="341809" cy="511176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25</a:t>
            </a:fld>
            <a:endParaRPr/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Contributions:…"/>
          <p:cNvSpPr txBox="1"/>
          <p:nvPr/>
        </p:nvSpPr>
        <p:spPr>
          <a:xfrm>
            <a:off x="1516085" y="3402676"/>
            <a:ext cx="9454115" cy="844606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ffectLst>
            <a:outerShdw blurRad="76200" dist="56185" dir="5400000" rotWithShape="0">
              <a:srgbClr val="FFFFFF"/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6200" tIns="76200" rIns="76200" bIns="76200" anchor="ctr">
            <a:normAutofit/>
          </a:bodyPr>
          <a:lstStyle/>
          <a:p>
            <a:pPr lvl="1" indent="224027" algn="l" defTabSz="805100">
              <a:spcBef>
                <a:spcPts val="5700"/>
              </a:spcBef>
              <a:defRPr sz="5390" b="1">
                <a:latin typeface="+mn-lt"/>
                <a:ea typeface="+mn-ea"/>
                <a:cs typeface="+mn-cs"/>
                <a:sym typeface="Helvetica"/>
              </a:defRPr>
            </a:pPr>
            <a:r>
              <a:t>Contributions:</a:t>
            </a:r>
          </a:p>
          <a:p>
            <a:pPr marL="1040623" lvl="1" indent="-605013" algn="l" defTabSz="805100">
              <a:spcBef>
                <a:spcPts val="5700"/>
              </a:spcBef>
              <a:buSzPct val="75000"/>
              <a:buChar char="•"/>
              <a:defRPr sz="4900"/>
            </a:pPr>
            <a:r>
              <a:rPr b="1">
                <a:latin typeface="+mn-lt"/>
                <a:ea typeface="+mn-ea"/>
                <a:cs typeface="+mn-cs"/>
                <a:sym typeface="Helvetica"/>
              </a:rPr>
              <a:t>AutoNEB</a:t>
            </a:r>
            <a:r>
              <a:t>: New method for landscape analysis</a:t>
            </a:r>
          </a:p>
          <a:p>
            <a:pPr marL="1040623" lvl="1" indent="-605013" algn="l" defTabSz="805100">
              <a:spcBef>
                <a:spcPts val="5700"/>
              </a:spcBef>
              <a:buSzPct val="75000"/>
              <a:buChar char="•"/>
              <a:defRPr sz="4900"/>
            </a:pPr>
            <a:r>
              <a:t>Loss surface of deep NNs:</a:t>
            </a:r>
            <a:br/>
            <a:r>
              <a:rPr b="1">
                <a:latin typeface="+mn-lt"/>
                <a:ea typeface="+mn-ea"/>
                <a:cs typeface="+mn-cs"/>
                <a:sym typeface="Helvetica"/>
              </a:rPr>
              <a:t>Very low barriers</a:t>
            </a:r>
          </a:p>
          <a:p>
            <a:pPr marL="1040623" lvl="1" indent="-605013" algn="l" defTabSz="805100">
              <a:spcBef>
                <a:spcPts val="5700"/>
              </a:spcBef>
              <a:buSzPct val="75000"/>
              <a:buChar char="•"/>
              <a:defRPr sz="4900"/>
            </a:pPr>
            <a:r>
              <a:t>Minima form </a:t>
            </a:r>
            <a:r>
              <a:rPr b="1">
                <a:latin typeface="+mn-lt"/>
                <a:ea typeface="+mn-ea"/>
                <a:cs typeface="+mn-cs"/>
                <a:sym typeface="Helvetica"/>
              </a:rPr>
              <a:t>one single connected component</a:t>
            </a:r>
            <a:r>
              <a:t> of low loss</a:t>
            </a:r>
          </a:p>
        </p:txBody>
      </p:sp>
      <p:sp>
        <p:nvSpPr>
          <p:cNvPr id="490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26</a:t>
            </a:fld>
            <a:endParaRPr/>
          </a:p>
        </p:txBody>
      </p:sp>
      <p:sp>
        <p:nvSpPr>
          <p:cNvPr id="491" name="Characterise loss landscape  further (e.g. Wales et al., ’98)"/>
          <p:cNvSpPr txBox="1"/>
          <p:nvPr/>
        </p:nvSpPr>
        <p:spPr>
          <a:xfrm>
            <a:off x="14212003" y="4793864"/>
            <a:ext cx="9454116" cy="206413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ffectLst>
            <a:outerShdw blurRad="76200" dist="56185" dir="5400000" rotWithShape="0">
              <a:srgbClr val="FFFFFF"/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6200" tIns="76200" rIns="76200" bIns="76200" anchor="ctr">
            <a:normAutofit/>
          </a:bodyPr>
          <a:lstStyle/>
          <a:p>
            <a:pPr lvl="1" algn="l">
              <a:spcBef>
                <a:spcPts val="5900"/>
              </a:spcBef>
            </a:pPr>
            <a:r>
              <a:rPr b="1">
                <a:latin typeface="+mn-lt"/>
                <a:ea typeface="+mn-ea"/>
                <a:cs typeface="+mn-cs"/>
                <a:sym typeface="Helvetica"/>
              </a:rPr>
              <a:t>Characterise loss landscape</a:t>
            </a:r>
            <a:r>
              <a:t> </a:t>
            </a:r>
            <a:br/>
            <a:r>
              <a:t>further (e.g. Wales et al., ’98)</a:t>
            </a:r>
          </a:p>
        </p:txBody>
      </p:sp>
      <p:grpSp>
        <p:nvGrpSpPr>
          <p:cNvPr id="494" name="Group"/>
          <p:cNvGrpSpPr/>
          <p:nvPr/>
        </p:nvGrpSpPr>
        <p:grpSpPr>
          <a:xfrm>
            <a:off x="12469600" y="10397917"/>
            <a:ext cx="3236922" cy="1995412"/>
            <a:chOff x="0" y="0"/>
            <a:chExt cx="3236921" cy="1995410"/>
          </a:xfrm>
        </p:grpSpPr>
        <p:pic>
          <p:nvPicPr>
            <p:cNvPr id="492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487538" cy="145082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93" name="Code available at:…"/>
            <p:cNvSpPr/>
            <p:nvPr/>
          </p:nvSpPr>
          <p:spPr>
            <a:xfrm>
              <a:off x="1966921" y="725410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 algn="l">
                <a:defRPr sz="4000"/>
              </a:pPr>
              <a:r>
                <a:t>Code available at:</a:t>
              </a:r>
            </a:p>
            <a:p>
              <a:pPr algn="l">
                <a:defRPr sz="4000"/>
              </a:pPr>
              <a:r>
                <a:rPr u="sng">
                  <a:hlinkClick r:id="rId3"/>
                </a:rPr>
                <a:t>github.com/fdraxler/PyTorch-AutoNEB</a:t>
              </a:r>
            </a:p>
          </p:txBody>
        </p:sp>
      </p:grpSp>
      <p:sp>
        <p:nvSpPr>
          <p:cNvPr id="495" name="Essentially No Barriers in Neural Network Energy Landcape"/>
          <p:cNvSpPr>
            <a:spLocks noGrp="1"/>
          </p:cNvSpPr>
          <p:nvPr>
            <p:ph type="title"/>
          </p:nvPr>
        </p:nvSpPr>
        <p:spPr>
          <a:xfrm>
            <a:off x="0" y="-1"/>
            <a:ext cx="24384001" cy="3036095"/>
          </a:xfrm>
          <a:prstGeom prst="rect">
            <a:avLst/>
          </a:prstGeom>
        </p:spPr>
        <p:txBody>
          <a:bodyPr/>
          <a:lstStyle/>
          <a:p>
            <a:pPr>
              <a:defRPr sz="7600"/>
            </a:pPr>
            <a:r>
              <a:t>Essentially No Barriers in</a:t>
            </a:r>
            <a:br/>
            <a:r>
              <a:t>Neural Network Energy Landcape</a:t>
            </a:r>
          </a:p>
        </p:txBody>
      </p:sp>
      <p:sp>
        <p:nvSpPr>
          <p:cNvPr id="496" name="Arrow"/>
          <p:cNvSpPr/>
          <p:nvPr/>
        </p:nvSpPr>
        <p:spPr>
          <a:xfrm>
            <a:off x="12642887" y="5358062"/>
            <a:ext cx="1395831" cy="844160"/>
          </a:xfrm>
          <a:prstGeom prst="rightArrow">
            <a:avLst>
              <a:gd name="adj1" fmla="val 32969"/>
              <a:gd name="adj2" fmla="val 53654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71437" tIns="71437" rIns="71437" bIns="71437" anchor="ctr">
            <a:normAutofit/>
          </a:bodyPr>
          <a:lstStyle/>
          <a:p>
            <a:pPr marL="1785937" marR="1785937">
              <a:defRPr sz="11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97" name="Connected minima inspired Fast Geometric Ensembling (Garipov et al., ’18)"/>
          <p:cNvSpPr txBox="1"/>
          <p:nvPr/>
        </p:nvSpPr>
        <p:spPr>
          <a:xfrm>
            <a:off x="14563117" y="7223024"/>
            <a:ext cx="9103002" cy="24288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>
              <a:spcBef>
                <a:spcPts val="5900"/>
              </a:spcBef>
            </a:pPr>
            <a:r>
              <a:t>Connected minima inspired </a:t>
            </a:r>
            <a:r>
              <a:rPr b="1">
                <a:latin typeface="+mn-lt"/>
                <a:ea typeface="+mn-ea"/>
                <a:cs typeface="+mn-cs"/>
                <a:sym typeface="Helvetica"/>
              </a:rPr>
              <a:t>Fast Geometric Ensembling</a:t>
            </a:r>
            <a:r>
              <a:t> (Garipov et al., ’18)</a:t>
            </a:r>
          </a:p>
        </p:txBody>
      </p:sp>
      <p:sp>
        <p:nvSpPr>
          <p:cNvPr id="498" name="Arrow"/>
          <p:cNvSpPr/>
          <p:nvPr/>
        </p:nvSpPr>
        <p:spPr>
          <a:xfrm>
            <a:off x="12642887" y="8015388"/>
            <a:ext cx="1395831" cy="844159"/>
          </a:xfrm>
          <a:prstGeom prst="rightArrow">
            <a:avLst>
              <a:gd name="adj1" fmla="val 32969"/>
              <a:gd name="adj2" fmla="val 53654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71437" tIns="71437" rIns="71437" bIns="71437" anchor="ctr">
            <a:normAutofit/>
          </a:bodyPr>
          <a:lstStyle/>
          <a:p>
            <a:pPr marL="1785937" marR="1785937">
              <a:defRPr sz="11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99" name="Outlook:"/>
          <p:cNvSpPr txBox="1"/>
          <p:nvPr/>
        </p:nvSpPr>
        <p:spPr>
          <a:xfrm>
            <a:off x="12010169" y="3446207"/>
            <a:ext cx="3255256" cy="981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lvl="1" algn="l">
              <a:spcBef>
                <a:spcPts val="5900"/>
              </a:spcBef>
              <a:defRPr sz="5500" b="1">
                <a:latin typeface="+mn-lt"/>
                <a:ea typeface="+mn-ea"/>
                <a:cs typeface="+mn-cs"/>
                <a:sym typeface="Helvetica"/>
              </a:defRPr>
            </a:pPr>
            <a:r>
              <a:t>Outlook:</a:t>
            </a:r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27</a:t>
            </a:fld>
            <a:endParaRPr/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3" name="Image" descr="Image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/>
          <a:stretch>
            <a:fillRect/>
          </a:stretch>
        </p:blipFill>
        <p:spPr>
          <a:xfrm>
            <a:off x="11136918" y="3890990"/>
            <a:ext cx="12168564" cy="8380753"/>
          </a:xfrm>
          <a:prstGeom prst="rect">
            <a:avLst/>
          </a:prstGeom>
        </p:spPr>
      </p:pic>
      <p:sp>
        <p:nvSpPr>
          <p:cNvPr id="504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28</a:t>
            </a:fld>
            <a:endParaRPr/>
          </a:p>
        </p:txBody>
      </p:sp>
      <p:sp>
        <p:nvSpPr>
          <p:cNvPr id="505" name="Connectivity Measures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Connectivity Measures</a:t>
            </a:r>
          </a:p>
        </p:txBody>
      </p:sp>
      <p:sp>
        <p:nvSpPr>
          <p:cNvPr id="506" name="Line"/>
          <p:cNvSpPr/>
          <p:nvPr/>
        </p:nvSpPr>
        <p:spPr>
          <a:xfrm flipV="1">
            <a:off x="3433561" y="4359060"/>
            <a:ext cx="1" cy="7139543"/>
          </a:xfrm>
          <a:prstGeom prst="line">
            <a:avLst/>
          </a:prstGeom>
          <a:ln w="88900">
            <a:solidFill>
              <a:srgbClr val="000000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  <p:sp>
        <p:nvSpPr>
          <p:cNvPr id="507" name="Loss"/>
          <p:cNvSpPr txBox="1"/>
          <p:nvPr/>
        </p:nvSpPr>
        <p:spPr>
          <a:xfrm>
            <a:off x="2819325" y="3433181"/>
            <a:ext cx="1228472" cy="752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4000"/>
            </a:lvl1pPr>
          </a:lstStyle>
          <a:p>
            <a:r>
              <a:t>Loss</a:t>
            </a:r>
          </a:p>
        </p:txBody>
      </p:sp>
      <p:sp>
        <p:nvSpPr>
          <p:cNvPr id="508" name="Line"/>
          <p:cNvSpPr/>
          <p:nvPr/>
        </p:nvSpPr>
        <p:spPr>
          <a:xfrm>
            <a:off x="3095423" y="11485902"/>
            <a:ext cx="676276" cy="1"/>
          </a:xfrm>
          <a:prstGeom prst="line">
            <a:avLst/>
          </a:prstGeom>
          <a:ln w="508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  <p:sp>
        <p:nvSpPr>
          <p:cNvPr id="509" name="Line"/>
          <p:cNvSpPr/>
          <p:nvPr/>
        </p:nvSpPr>
        <p:spPr>
          <a:xfrm>
            <a:off x="3095423" y="5061375"/>
            <a:ext cx="676276" cy="1"/>
          </a:xfrm>
          <a:prstGeom prst="line">
            <a:avLst/>
          </a:prstGeom>
          <a:ln w="508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  <p:sp>
        <p:nvSpPr>
          <p:cNvPr id="510" name="0"/>
          <p:cNvSpPr txBox="1"/>
          <p:nvPr/>
        </p:nvSpPr>
        <p:spPr>
          <a:xfrm>
            <a:off x="3987999" y="11008064"/>
            <a:ext cx="508636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/>
          </a:lstStyle>
          <a:p>
            <a:r>
              <a:t>0</a:t>
            </a:r>
          </a:p>
        </p:txBody>
      </p:sp>
      <p:sp>
        <p:nvSpPr>
          <p:cNvPr id="511" name="Minimum"/>
          <p:cNvSpPr txBox="1"/>
          <p:nvPr/>
        </p:nvSpPr>
        <p:spPr>
          <a:xfrm>
            <a:off x="3987999" y="9842098"/>
            <a:ext cx="2730501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/>
          </a:lstStyle>
          <a:p>
            <a:r>
              <a:t>Minimum</a:t>
            </a:r>
          </a:p>
        </p:txBody>
      </p:sp>
      <p:sp>
        <p:nvSpPr>
          <p:cNvPr id="512" name="Untrained Network"/>
          <p:cNvSpPr txBox="1"/>
          <p:nvPr/>
        </p:nvSpPr>
        <p:spPr>
          <a:xfrm>
            <a:off x="3987999" y="4583538"/>
            <a:ext cx="5448301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/>
          </a:lstStyle>
          <a:p>
            <a:r>
              <a:t>Untrained Network</a:t>
            </a:r>
          </a:p>
        </p:txBody>
      </p:sp>
      <p:sp>
        <p:nvSpPr>
          <p:cNvPr id="513" name="Barrier"/>
          <p:cNvSpPr txBox="1"/>
          <p:nvPr/>
        </p:nvSpPr>
        <p:spPr>
          <a:xfrm>
            <a:off x="3987999" y="8937223"/>
            <a:ext cx="2060576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/>
          </a:lstStyle>
          <a:p>
            <a:r>
              <a:t>Barrier</a:t>
            </a:r>
          </a:p>
        </p:txBody>
      </p:sp>
      <p:sp>
        <p:nvSpPr>
          <p:cNvPr id="514" name="Minimum"/>
          <p:cNvSpPr txBox="1"/>
          <p:nvPr/>
        </p:nvSpPr>
        <p:spPr>
          <a:xfrm>
            <a:off x="3987999" y="7247901"/>
            <a:ext cx="2730501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/>
          </a:lstStyle>
          <a:p>
            <a:r>
              <a:t>Minimum</a:t>
            </a:r>
          </a:p>
        </p:txBody>
      </p:sp>
      <p:sp>
        <p:nvSpPr>
          <p:cNvPr id="515" name="Barrier"/>
          <p:cNvSpPr txBox="1"/>
          <p:nvPr/>
        </p:nvSpPr>
        <p:spPr>
          <a:xfrm>
            <a:off x="3987999" y="6343026"/>
            <a:ext cx="2060576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/>
          </a:lstStyle>
          <a:p>
            <a:r>
              <a:t>Barrier</a:t>
            </a:r>
          </a:p>
        </p:txBody>
      </p:sp>
      <p:sp>
        <p:nvSpPr>
          <p:cNvPr id="516" name="Train"/>
          <p:cNvSpPr txBox="1"/>
          <p:nvPr/>
        </p:nvSpPr>
        <p:spPr>
          <a:xfrm>
            <a:off x="6896700" y="9389660"/>
            <a:ext cx="1508761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/>
          </a:lstStyle>
          <a:p>
            <a:r>
              <a:t>Train</a:t>
            </a:r>
          </a:p>
        </p:txBody>
      </p:sp>
      <p:sp>
        <p:nvSpPr>
          <p:cNvPr id="517" name="Test"/>
          <p:cNvSpPr txBox="1"/>
          <p:nvPr/>
        </p:nvSpPr>
        <p:spPr>
          <a:xfrm>
            <a:off x="6896700" y="6770063"/>
            <a:ext cx="1285241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/>
          </a:lstStyle>
          <a:p>
            <a:r>
              <a:t>Test</a:t>
            </a:r>
          </a:p>
        </p:txBody>
      </p:sp>
      <p:sp>
        <p:nvSpPr>
          <p:cNvPr id="518" name="Square"/>
          <p:cNvSpPr/>
          <p:nvPr/>
        </p:nvSpPr>
        <p:spPr>
          <a:xfrm>
            <a:off x="3243060" y="10104035"/>
            <a:ext cx="381001" cy="381001"/>
          </a:xfrm>
          <a:prstGeom prst="rect">
            <a:avLst/>
          </a:prstGeom>
          <a:solidFill>
            <a:srgbClr val="FFFFFF"/>
          </a:solidFill>
          <a:ln w="63500">
            <a:solidFill>
              <a:srgbClr val="FF7F0D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19" name="Circle"/>
          <p:cNvSpPr/>
          <p:nvPr/>
        </p:nvSpPr>
        <p:spPr>
          <a:xfrm>
            <a:off x="3243060" y="9219162"/>
            <a:ext cx="381001" cy="381001"/>
          </a:xfrm>
          <a:prstGeom prst="ellipse">
            <a:avLst/>
          </a:prstGeom>
          <a:solidFill>
            <a:srgbClr val="FFFFFF"/>
          </a:solidFill>
          <a:ln w="63500">
            <a:solidFill>
              <a:srgbClr val="FF7F0D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20" name="Square"/>
          <p:cNvSpPr/>
          <p:nvPr/>
        </p:nvSpPr>
        <p:spPr>
          <a:xfrm>
            <a:off x="3243060" y="7484438"/>
            <a:ext cx="381001" cy="381001"/>
          </a:xfrm>
          <a:prstGeom prst="rect">
            <a:avLst/>
          </a:prstGeom>
          <a:solidFill>
            <a:srgbClr val="FFFFFF"/>
          </a:solidFill>
          <a:ln w="63500">
            <a:solidFill>
              <a:srgbClr val="1F77B4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21" name="Circle"/>
          <p:cNvSpPr/>
          <p:nvPr/>
        </p:nvSpPr>
        <p:spPr>
          <a:xfrm>
            <a:off x="3243060" y="6630363"/>
            <a:ext cx="381001" cy="381001"/>
          </a:xfrm>
          <a:prstGeom prst="ellipse">
            <a:avLst/>
          </a:prstGeom>
          <a:solidFill>
            <a:srgbClr val="FFFFFF"/>
          </a:solidFill>
          <a:ln w="63500">
            <a:solidFill>
              <a:srgbClr val="1F77B4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22" name="Line"/>
          <p:cNvSpPr/>
          <p:nvPr/>
        </p:nvSpPr>
        <p:spPr>
          <a:xfrm flipV="1">
            <a:off x="2819325" y="5035340"/>
            <a:ext cx="1" cy="4373052"/>
          </a:xfrm>
          <a:prstGeom prst="line">
            <a:avLst/>
          </a:prstGeom>
          <a:ln w="101600">
            <a:solidFill>
              <a:srgbClr val="000000"/>
            </a:solidFill>
            <a:miter lim="400000"/>
            <a:headEnd type="arrow"/>
            <a:tailEnd type="arrow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  <p:sp>
        <p:nvSpPr>
          <p:cNvPr id="523" name="Line"/>
          <p:cNvSpPr/>
          <p:nvPr/>
        </p:nvSpPr>
        <p:spPr>
          <a:xfrm>
            <a:off x="2257986" y="6770063"/>
            <a:ext cx="1" cy="879476"/>
          </a:xfrm>
          <a:prstGeom prst="line">
            <a:avLst/>
          </a:prstGeom>
          <a:ln w="101600">
            <a:solidFill>
              <a:srgbClr val="000000"/>
            </a:solidFill>
            <a:miter lim="400000"/>
            <a:headEnd type="triangle" len="sm"/>
            <a:tailEnd type="triangle" len="sm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  <p:sp>
        <p:nvSpPr>
          <p:cNvPr id="524" name="Line"/>
          <p:cNvSpPr/>
          <p:nvPr/>
        </p:nvSpPr>
        <p:spPr>
          <a:xfrm>
            <a:off x="2257986" y="9415060"/>
            <a:ext cx="1" cy="879476"/>
          </a:xfrm>
          <a:prstGeom prst="line">
            <a:avLst/>
          </a:prstGeom>
          <a:ln w="101600">
            <a:solidFill>
              <a:srgbClr val="000000"/>
            </a:solidFill>
            <a:miter lim="400000"/>
            <a:headEnd type="triangle" len="sm"/>
            <a:tailEnd type="triangle" len="sm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  <p:sp>
        <p:nvSpPr>
          <p:cNvPr id="525" name="Line"/>
          <p:cNvSpPr/>
          <p:nvPr/>
        </p:nvSpPr>
        <p:spPr>
          <a:xfrm flipV="1">
            <a:off x="2301547" y="7650808"/>
            <a:ext cx="1" cy="1758220"/>
          </a:xfrm>
          <a:prstGeom prst="line">
            <a:avLst/>
          </a:prstGeom>
          <a:ln w="101600">
            <a:solidFill>
              <a:srgbClr val="000000"/>
            </a:solidFill>
            <a:miter lim="400000"/>
            <a:headEnd type="arrow"/>
            <a:tailEnd type="arrow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2" grpId="1" animBg="1" advAuto="0"/>
      <p:bldP spid="523" grpId="4" animBg="1" advAuto="0"/>
      <p:bldP spid="524" grpId="3" animBg="1" advAuto="0"/>
      <p:bldP spid="525" grpId="2" animBg="1" advAuto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Line"/>
          <p:cNvSpPr/>
          <p:nvPr/>
        </p:nvSpPr>
        <p:spPr>
          <a:xfrm>
            <a:off x="11444783" y="6992718"/>
            <a:ext cx="1104550" cy="34312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20" h="20019" extrusionOk="0">
                <a:moveTo>
                  <a:pt x="14499" y="20019"/>
                </a:moveTo>
                <a:cubicBezTo>
                  <a:pt x="20236" y="18176"/>
                  <a:pt x="20675" y="15192"/>
                  <a:pt x="15506" y="13175"/>
                </a:cubicBezTo>
                <a:cubicBezTo>
                  <a:pt x="13237" y="12290"/>
                  <a:pt x="9895" y="11636"/>
                  <a:pt x="9106" y="10495"/>
                </a:cubicBezTo>
                <a:cubicBezTo>
                  <a:pt x="7316" y="7904"/>
                  <a:pt x="17982" y="6689"/>
                  <a:pt x="19394" y="4314"/>
                </a:cubicBezTo>
                <a:cubicBezTo>
                  <a:pt x="21600" y="603"/>
                  <a:pt x="7146" y="-1581"/>
                  <a:pt x="0" y="1384"/>
                </a:cubicBezTo>
              </a:path>
            </a:pathLst>
          </a:custGeom>
          <a:ln w="25400">
            <a:solidFill>
              <a:srgbClr val="53585F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  <p:sp>
        <p:nvSpPr>
          <p:cNvPr id="528" name="Line"/>
          <p:cNvSpPr/>
          <p:nvPr/>
        </p:nvSpPr>
        <p:spPr>
          <a:xfrm>
            <a:off x="11390348" y="6894676"/>
            <a:ext cx="1311445" cy="35532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037" h="19714" extrusionOk="0">
                <a:moveTo>
                  <a:pt x="15024" y="19714"/>
                </a:moveTo>
                <a:cubicBezTo>
                  <a:pt x="18261" y="17693"/>
                  <a:pt x="18463" y="15168"/>
                  <a:pt x="15554" y="13075"/>
                </a:cubicBezTo>
                <a:cubicBezTo>
                  <a:pt x="14173" y="12081"/>
                  <a:pt x="12084" y="11175"/>
                  <a:pt x="12033" y="10042"/>
                </a:cubicBezTo>
                <a:cubicBezTo>
                  <a:pt x="11946" y="8117"/>
                  <a:pt x="17381" y="6976"/>
                  <a:pt x="18640" y="5167"/>
                </a:cubicBezTo>
                <a:cubicBezTo>
                  <a:pt x="21600" y="911"/>
                  <a:pt x="7301" y="-1886"/>
                  <a:pt x="0" y="1520"/>
                </a:cubicBezTo>
              </a:path>
            </a:pathLst>
          </a:custGeom>
          <a:ln w="25400">
            <a:solidFill>
              <a:srgbClr val="A6AAA9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  <p:sp>
        <p:nvSpPr>
          <p:cNvPr id="529" name="Line"/>
          <p:cNvSpPr/>
          <p:nvPr/>
        </p:nvSpPr>
        <p:spPr>
          <a:xfrm>
            <a:off x="11343290" y="6795806"/>
            <a:ext cx="1533807" cy="37218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07" h="19854" extrusionOk="0">
                <a:moveTo>
                  <a:pt x="16143" y="19854"/>
                </a:moveTo>
                <a:cubicBezTo>
                  <a:pt x="17383" y="18847"/>
                  <a:pt x="18157" y="17773"/>
                  <a:pt x="18451" y="16679"/>
                </a:cubicBezTo>
                <a:cubicBezTo>
                  <a:pt x="18746" y="15586"/>
                  <a:pt x="18562" y="14473"/>
                  <a:pt x="17885" y="13389"/>
                </a:cubicBezTo>
                <a:cubicBezTo>
                  <a:pt x="17231" y="12339"/>
                  <a:pt x="16114" y="11314"/>
                  <a:pt x="16271" y="10232"/>
                </a:cubicBezTo>
                <a:cubicBezTo>
                  <a:pt x="16557" y="8271"/>
                  <a:pt x="20871" y="6726"/>
                  <a:pt x="21094" y="4763"/>
                </a:cubicBezTo>
                <a:cubicBezTo>
                  <a:pt x="21600" y="301"/>
                  <a:pt x="6955" y="-1746"/>
                  <a:pt x="0" y="1815"/>
                </a:cubicBezTo>
              </a:path>
            </a:pathLst>
          </a:custGeom>
          <a:ln w="25400">
            <a:solidFill>
              <a:srgbClr val="DCDEE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  <p:sp>
        <p:nvSpPr>
          <p:cNvPr id="530" name="Line"/>
          <p:cNvSpPr/>
          <p:nvPr/>
        </p:nvSpPr>
        <p:spPr>
          <a:xfrm>
            <a:off x="11544934" y="7251908"/>
            <a:ext cx="704198" cy="30997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7324" h="20976" extrusionOk="0">
                <a:moveTo>
                  <a:pt x="12732" y="20976"/>
                </a:moveTo>
                <a:cubicBezTo>
                  <a:pt x="16379" y="18424"/>
                  <a:pt x="14570" y="15526"/>
                  <a:pt x="8038" y="13455"/>
                </a:cubicBezTo>
                <a:cubicBezTo>
                  <a:pt x="5005" y="12493"/>
                  <a:pt x="918" y="11684"/>
                  <a:pt x="148" y="10418"/>
                </a:cubicBezTo>
                <a:cubicBezTo>
                  <a:pt x="-1981" y="6918"/>
                  <a:pt x="19619" y="5702"/>
                  <a:pt x="17123" y="2172"/>
                </a:cubicBezTo>
                <a:cubicBezTo>
                  <a:pt x="15778" y="269"/>
                  <a:pt x="7763" y="-624"/>
                  <a:pt x="1983" y="484"/>
                </a:cubicBezTo>
              </a:path>
            </a:pathLst>
          </a:custGeom>
          <a:ln w="25400">
            <a:solidFill>
              <a:srgbClr val="53585F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  <p:sp>
        <p:nvSpPr>
          <p:cNvPr id="531" name="Line"/>
          <p:cNvSpPr/>
          <p:nvPr/>
        </p:nvSpPr>
        <p:spPr>
          <a:xfrm>
            <a:off x="11345512" y="7325032"/>
            <a:ext cx="773587" cy="29905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4867" h="21338" extrusionOk="0">
                <a:moveTo>
                  <a:pt x="12205" y="21338"/>
                </a:moveTo>
                <a:cubicBezTo>
                  <a:pt x="14620" y="19453"/>
                  <a:pt x="14100" y="17231"/>
                  <a:pt x="10845" y="15529"/>
                </a:cubicBezTo>
                <a:cubicBezTo>
                  <a:pt x="6936" y="13485"/>
                  <a:pt x="-749" y="12135"/>
                  <a:pt x="59" y="9561"/>
                </a:cubicBezTo>
                <a:cubicBezTo>
                  <a:pt x="1081" y="6305"/>
                  <a:pt x="20851" y="4610"/>
                  <a:pt x="13048" y="807"/>
                </a:cubicBezTo>
                <a:cubicBezTo>
                  <a:pt x="11242" y="-73"/>
                  <a:pt x="7880" y="-262"/>
                  <a:pt x="5453" y="380"/>
                </a:cubicBezTo>
              </a:path>
            </a:pathLst>
          </a:custGeom>
          <a:ln w="25400">
            <a:solidFill>
              <a:srgbClr val="A6AAA9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  <p:sp>
        <p:nvSpPr>
          <p:cNvPr id="532" name="Shape"/>
          <p:cNvSpPr/>
          <p:nvPr/>
        </p:nvSpPr>
        <p:spPr>
          <a:xfrm>
            <a:off x="11527304" y="7440482"/>
            <a:ext cx="486473" cy="5149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5363" h="15920" extrusionOk="0">
                <a:moveTo>
                  <a:pt x="11159" y="686"/>
                </a:moveTo>
                <a:cubicBezTo>
                  <a:pt x="7597" y="-1154"/>
                  <a:pt x="3342" y="902"/>
                  <a:pt x="1255" y="4547"/>
                </a:cubicBezTo>
                <a:cubicBezTo>
                  <a:pt x="-744" y="8039"/>
                  <a:pt x="-444" y="12464"/>
                  <a:pt x="2799" y="14551"/>
                </a:cubicBezTo>
                <a:cubicBezTo>
                  <a:pt x="11962" y="20446"/>
                  <a:pt x="20856" y="5695"/>
                  <a:pt x="11159" y="686"/>
                </a:cubicBezTo>
                <a:close/>
              </a:path>
            </a:pathLst>
          </a:custGeom>
          <a:ln w="25400">
            <a:solidFill>
              <a:srgbClr val="DCDEE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  <p:sp>
        <p:nvSpPr>
          <p:cNvPr id="533" name="Spurious High Barriers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Spurious High Barriers</a:t>
            </a:r>
          </a:p>
        </p:txBody>
      </p:sp>
      <p:sp>
        <p:nvSpPr>
          <p:cNvPr id="534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29</a:t>
            </a:fld>
            <a:endParaRPr/>
          </a:p>
        </p:txBody>
      </p:sp>
      <p:sp>
        <p:nvSpPr>
          <p:cNvPr id="535" name="Line"/>
          <p:cNvSpPr/>
          <p:nvPr/>
        </p:nvSpPr>
        <p:spPr>
          <a:xfrm>
            <a:off x="11079660" y="7306434"/>
            <a:ext cx="870026" cy="29804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910" h="21600" extrusionOk="0">
                <a:moveTo>
                  <a:pt x="19572" y="21600"/>
                </a:moveTo>
                <a:cubicBezTo>
                  <a:pt x="20477" y="19994"/>
                  <a:pt x="19550" y="18339"/>
                  <a:pt x="16956" y="16929"/>
                </a:cubicBezTo>
                <a:cubicBezTo>
                  <a:pt x="13583" y="15097"/>
                  <a:pt x="7725" y="13868"/>
                  <a:pt x="4153" y="12076"/>
                </a:cubicBezTo>
                <a:cubicBezTo>
                  <a:pt x="-1123" y="9429"/>
                  <a:pt x="-747" y="6137"/>
                  <a:pt x="1829" y="3103"/>
                </a:cubicBezTo>
                <a:cubicBezTo>
                  <a:pt x="2729" y="2042"/>
                  <a:pt x="3883" y="1005"/>
                  <a:pt x="5279" y="0"/>
                </a:cubicBezTo>
              </a:path>
            </a:pathLst>
          </a:custGeom>
          <a:ln w="25400">
            <a:solidFill>
              <a:srgbClr val="DCDEE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  <p:sp>
        <p:nvSpPr>
          <p:cNvPr id="536" name="Line"/>
          <p:cNvSpPr/>
          <p:nvPr/>
        </p:nvSpPr>
        <p:spPr>
          <a:xfrm>
            <a:off x="11480133" y="5816449"/>
            <a:ext cx="1782971" cy="14957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61" h="21600" extrusionOk="0">
                <a:moveTo>
                  <a:pt x="60" y="21600"/>
                </a:moveTo>
                <a:cubicBezTo>
                  <a:pt x="-439" y="16137"/>
                  <a:pt x="2190" y="10965"/>
                  <a:pt x="6430" y="9068"/>
                </a:cubicBezTo>
                <a:cubicBezTo>
                  <a:pt x="9719" y="7597"/>
                  <a:pt x="13472" y="8485"/>
                  <a:pt x="16657" y="6676"/>
                </a:cubicBezTo>
                <a:cubicBezTo>
                  <a:pt x="18912" y="5396"/>
                  <a:pt x="20569" y="2941"/>
                  <a:pt x="21161" y="0"/>
                </a:cubicBezTo>
              </a:path>
            </a:pathLst>
          </a:custGeom>
          <a:ln w="127000">
            <a:solidFill>
              <a:srgbClr val="1F77B4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  <p:sp>
        <p:nvSpPr>
          <p:cNvPr id="537" name="Line"/>
          <p:cNvSpPr/>
          <p:nvPr/>
        </p:nvSpPr>
        <p:spPr>
          <a:xfrm>
            <a:off x="11330519" y="7377843"/>
            <a:ext cx="998119" cy="28724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819" h="21600" extrusionOk="0">
                <a:moveTo>
                  <a:pt x="18760" y="21600"/>
                </a:moveTo>
                <a:cubicBezTo>
                  <a:pt x="20832" y="20196"/>
                  <a:pt x="21364" y="18562"/>
                  <a:pt x="20249" y="17023"/>
                </a:cubicBezTo>
                <a:cubicBezTo>
                  <a:pt x="18531" y="14651"/>
                  <a:pt x="13336" y="12922"/>
                  <a:pt x="8916" y="11073"/>
                </a:cubicBezTo>
                <a:cubicBezTo>
                  <a:pt x="4370" y="9172"/>
                  <a:pt x="472" y="6988"/>
                  <a:pt x="39" y="4482"/>
                </a:cubicBezTo>
                <a:cubicBezTo>
                  <a:pt x="-236" y="2893"/>
                  <a:pt x="964" y="1316"/>
                  <a:pt x="3449" y="0"/>
                </a:cubicBezTo>
              </a:path>
            </a:pathLst>
          </a:custGeom>
          <a:ln w="127000">
            <a:solidFill>
              <a:schemeClr val="accent5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  <p:sp>
        <p:nvSpPr>
          <p:cNvPr id="538" name="Line"/>
          <p:cNvSpPr/>
          <p:nvPr/>
        </p:nvSpPr>
        <p:spPr>
          <a:xfrm rot="10800000" flipH="1">
            <a:off x="9355703" y="5886453"/>
            <a:ext cx="2120518" cy="28025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076" h="21208" extrusionOk="0">
                <a:moveTo>
                  <a:pt x="0" y="5075"/>
                </a:moveTo>
                <a:cubicBezTo>
                  <a:pt x="1229" y="1949"/>
                  <a:pt x="4069" y="-55"/>
                  <a:pt x="7184" y="1"/>
                </a:cubicBezTo>
                <a:cubicBezTo>
                  <a:pt x="10981" y="70"/>
                  <a:pt x="14034" y="3420"/>
                  <a:pt x="13051" y="7005"/>
                </a:cubicBezTo>
                <a:cubicBezTo>
                  <a:pt x="12032" y="10722"/>
                  <a:pt x="7171" y="10897"/>
                  <a:pt x="5625" y="14009"/>
                </a:cubicBezTo>
                <a:cubicBezTo>
                  <a:pt x="3867" y="17546"/>
                  <a:pt x="7332" y="20968"/>
                  <a:pt x="11236" y="21195"/>
                </a:cubicBezTo>
                <a:cubicBezTo>
                  <a:pt x="17265" y="21545"/>
                  <a:pt x="21600" y="14903"/>
                  <a:pt x="19570" y="8694"/>
                </a:cubicBezTo>
              </a:path>
            </a:pathLst>
          </a:custGeom>
          <a:ln w="152400">
            <a:solidFill>
              <a:srgbClr val="000000"/>
            </a:solidFill>
            <a:custDash>
              <a:ds d="200000" sp="200000"/>
            </a:custDash>
            <a:miter lim="400000"/>
            <a:headEnd type="triangle" len="sm"/>
            <a:tailEnd type="oval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  <p:grpSp>
        <p:nvGrpSpPr>
          <p:cNvPr id="541" name="Group"/>
          <p:cNvGrpSpPr/>
          <p:nvPr/>
        </p:nvGrpSpPr>
        <p:grpSpPr>
          <a:xfrm>
            <a:off x="11319581" y="8384978"/>
            <a:ext cx="825506" cy="825505"/>
            <a:chOff x="0" y="0"/>
            <a:chExt cx="825504" cy="825504"/>
          </a:xfrm>
        </p:grpSpPr>
        <p:sp>
          <p:nvSpPr>
            <p:cNvPr id="539" name="Line"/>
            <p:cNvSpPr/>
            <p:nvPr/>
          </p:nvSpPr>
          <p:spPr>
            <a:xfrm flipV="1">
              <a:off x="0" y="-1"/>
              <a:ext cx="825505" cy="825506"/>
            </a:xfrm>
            <a:prstGeom prst="line">
              <a:avLst/>
            </a:prstGeom>
            <a:noFill/>
            <a:ln w="190500" cap="flat">
              <a:solidFill>
                <a:schemeClr val="accent5">
                  <a:hueOff val="-176146"/>
                  <a:satOff val="3665"/>
                  <a:lumOff val="-13986"/>
                </a:schemeClr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  <a:endParaRPr/>
            </a:p>
          </p:txBody>
        </p:sp>
        <p:sp>
          <p:nvSpPr>
            <p:cNvPr id="540" name="Line"/>
            <p:cNvSpPr/>
            <p:nvPr/>
          </p:nvSpPr>
          <p:spPr>
            <a:xfrm flipH="1" flipV="1">
              <a:off x="-1" y="-1"/>
              <a:ext cx="825506" cy="825506"/>
            </a:xfrm>
            <a:prstGeom prst="line">
              <a:avLst/>
            </a:prstGeom>
            <a:noFill/>
            <a:ln w="190500" cap="flat">
              <a:solidFill>
                <a:schemeClr val="accent5">
                  <a:hueOff val="-176146"/>
                  <a:satOff val="3665"/>
                  <a:lumOff val="-13986"/>
                </a:schemeClr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  <a:endParaRPr/>
            </a:p>
          </p:txBody>
        </p:sp>
      </p:grpSp>
      <p:sp>
        <p:nvSpPr>
          <p:cNvPr id="542" name="Line"/>
          <p:cNvSpPr/>
          <p:nvPr/>
        </p:nvSpPr>
        <p:spPr>
          <a:xfrm>
            <a:off x="12266310" y="5876573"/>
            <a:ext cx="1436800" cy="43971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343" h="21600" extrusionOk="0">
                <a:moveTo>
                  <a:pt x="0" y="21600"/>
                </a:moveTo>
                <a:cubicBezTo>
                  <a:pt x="1074" y="19070"/>
                  <a:pt x="3676" y="16648"/>
                  <a:pt x="7636" y="14491"/>
                </a:cubicBezTo>
                <a:cubicBezTo>
                  <a:pt x="11906" y="12166"/>
                  <a:pt x="17761" y="10126"/>
                  <a:pt x="19682" y="7441"/>
                </a:cubicBezTo>
                <a:cubicBezTo>
                  <a:pt x="21600" y="4761"/>
                  <a:pt x="19279" y="1929"/>
                  <a:pt x="13583" y="0"/>
                </a:cubicBezTo>
              </a:path>
            </a:pathLst>
          </a:custGeom>
          <a:ln w="127000">
            <a:solidFill>
              <a:srgbClr val="1F77B4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  <p:sp>
        <p:nvSpPr>
          <p:cNvPr id="543" name="Line"/>
          <p:cNvSpPr/>
          <p:nvPr/>
        </p:nvSpPr>
        <p:spPr>
          <a:xfrm rot="10800000">
            <a:off x="13173921" y="4389936"/>
            <a:ext cx="2120518" cy="28025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076" h="21208" extrusionOk="0">
                <a:moveTo>
                  <a:pt x="0" y="5075"/>
                </a:moveTo>
                <a:cubicBezTo>
                  <a:pt x="1229" y="1949"/>
                  <a:pt x="4069" y="-55"/>
                  <a:pt x="7184" y="1"/>
                </a:cubicBezTo>
                <a:cubicBezTo>
                  <a:pt x="10981" y="70"/>
                  <a:pt x="14034" y="3420"/>
                  <a:pt x="13051" y="7005"/>
                </a:cubicBezTo>
                <a:cubicBezTo>
                  <a:pt x="12032" y="10722"/>
                  <a:pt x="7171" y="10897"/>
                  <a:pt x="5625" y="14009"/>
                </a:cubicBezTo>
                <a:cubicBezTo>
                  <a:pt x="3867" y="17546"/>
                  <a:pt x="7332" y="20968"/>
                  <a:pt x="11236" y="21195"/>
                </a:cubicBezTo>
                <a:cubicBezTo>
                  <a:pt x="17265" y="21545"/>
                  <a:pt x="21600" y="14903"/>
                  <a:pt x="19570" y="8694"/>
                </a:cubicBezTo>
              </a:path>
            </a:pathLst>
          </a:custGeom>
          <a:ln w="152400">
            <a:solidFill>
              <a:srgbClr val="000000"/>
            </a:solidFill>
            <a:custDash>
              <a:ds d="200000" sp="200000"/>
            </a:custDash>
            <a:miter lim="400000"/>
            <a:headEnd type="triangle" len="sm"/>
            <a:tailEnd type="oval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  <p:sp>
        <p:nvSpPr>
          <p:cNvPr id="544" name="Line"/>
          <p:cNvSpPr/>
          <p:nvPr/>
        </p:nvSpPr>
        <p:spPr>
          <a:xfrm flipH="1">
            <a:off x="12205648" y="8894119"/>
            <a:ext cx="2120518" cy="28025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076" h="21208" extrusionOk="0">
                <a:moveTo>
                  <a:pt x="0" y="5075"/>
                </a:moveTo>
                <a:cubicBezTo>
                  <a:pt x="1229" y="1949"/>
                  <a:pt x="4069" y="-55"/>
                  <a:pt x="7184" y="1"/>
                </a:cubicBezTo>
                <a:cubicBezTo>
                  <a:pt x="10981" y="70"/>
                  <a:pt x="14034" y="3420"/>
                  <a:pt x="13051" y="7005"/>
                </a:cubicBezTo>
                <a:cubicBezTo>
                  <a:pt x="12032" y="10722"/>
                  <a:pt x="7171" y="10897"/>
                  <a:pt x="5625" y="14009"/>
                </a:cubicBezTo>
                <a:cubicBezTo>
                  <a:pt x="3867" y="17546"/>
                  <a:pt x="7332" y="20968"/>
                  <a:pt x="11236" y="21195"/>
                </a:cubicBezTo>
                <a:cubicBezTo>
                  <a:pt x="17265" y="21545"/>
                  <a:pt x="21600" y="14903"/>
                  <a:pt x="19570" y="8694"/>
                </a:cubicBezTo>
              </a:path>
            </a:pathLst>
          </a:custGeom>
          <a:ln w="152400">
            <a:solidFill>
              <a:srgbClr val="000000"/>
            </a:solidFill>
            <a:custDash>
              <a:ds d="200000" sp="200000"/>
            </a:custDash>
            <a:miter lim="400000"/>
            <a:headEnd type="triangle" len="sm"/>
            <a:tailEnd type="oval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1" grpId="2" animBg="1" advAuto="0"/>
      <p:bldP spid="542" grpId="1" animBg="1" advAuto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Neural Network Energy Landscape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marL="1643062" marR="1643062" defTabSz="755808">
              <a:defRPr sz="10304"/>
            </a:lvl1pPr>
          </a:lstStyle>
          <a:p>
            <a:r>
              <a:t>Neural Network Energy Landscape</a:t>
            </a:r>
          </a:p>
        </p:txBody>
      </p:sp>
      <p:sp>
        <p:nvSpPr>
          <p:cNvPr id="149" name="01"/>
          <p:cNvSpPr txBox="1">
            <a:spLocks noGrp="1"/>
          </p:cNvSpPr>
          <p:nvPr>
            <p:ph type="sldNum" sz="quarter" idx="2"/>
          </p:nvPr>
        </p:nvSpPr>
        <p:spPr>
          <a:xfrm>
            <a:off x="23750852" y="13010554"/>
            <a:ext cx="325045" cy="511176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  <p:sp>
        <p:nvSpPr>
          <p:cNvPr id="150" name="Thumbs Up"/>
          <p:cNvSpPr/>
          <p:nvPr/>
        </p:nvSpPr>
        <p:spPr>
          <a:xfrm rot="10800000">
            <a:off x="6152573" y="7357621"/>
            <a:ext cx="1209119" cy="13255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30" h="21599" extrusionOk="0">
                <a:moveTo>
                  <a:pt x="8533" y="0"/>
                </a:moveTo>
                <a:cubicBezTo>
                  <a:pt x="8363" y="1"/>
                  <a:pt x="8192" y="58"/>
                  <a:pt x="8054" y="179"/>
                </a:cubicBezTo>
                <a:cubicBezTo>
                  <a:pt x="7531" y="638"/>
                  <a:pt x="6970" y="1441"/>
                  <a:pt x="7087" y="2734"/>
                </a:cubicBezTo>
                <a:cubicBezTo>
                  <a:pt x="7292" y="4997"/>
                  <a:pt x="9344" y="5714"/>
                  <a:pt x="7908" y="8149"/>
                </a:cubicBezTo>
                <a:cubicBezTo>
                  <a:pt x="7908" y="8149"/>
                  <a:pt x="6742" y="8020"/>
                  <a:pt x="4459" y="8430"/>
                </a:cubicBezTo>
                <a:cubicBezTo>
                  <a:pt x="2536" y="8776"/>
                  <a:pt x="1728" y="8552"/>
                  <a:pt x="884" y="8969"/>
                </a:cubicBezTo>
                <a:cubicBezTo>
                  <a:pt x="-570" y="9687"/>
                  <a:pt x="-101" y="11442"/>
                  <a:pt x="1349" y="12003"/>
                </a:cubicBezTo>
                <a:cubicBezTo>
                  <a:pt x="110" y="12750"/>
                  <a:pt x="-255" y="14477"/>
                  <a:pt x="1873" y="15239"/>
                </a:cubicBezTo>
                <a:cubicBezTo>
                  <a:pt x="682" y="16392"/>
                  <a:pt x="668" y="17858"/>
                  <a:pt x="2539" y="18352"/>
                </a:cubicBezTo>
                <a:cubicBezTo>
                  <a:pt x="1295" y="19566"/>
                  <a:pt x="2436" y="21027"/>
                  <a:pt x="3759" y="21027"/>
                </a:cubicBezTo>
                <a:cubicBezTo>
                  <a:pt x="13755" y="21027"/>
                  <a:pt x="12101" y="20342"/>
                  <a:pt x="15234" y="20342"/>
                </a:cubicBezTo>
                <a:cubicBezTo>
                  <a:pt x="18665" y="20342"/>
                  <a:pt x="21030" y="21599"/>
                  <a:pt x="21030" y="21599"/>
                </a:cubicBezTo>
                <a:lnTo>
                  <a:pt x="21030" y="11829"/>
                </a:lnTo>
                <a:cubicBezTo>
                  <a:pt x="21030" y="11829"/>
                  <a:pt x="18103" y="11058"/>
                  <a:pt x="16154" y="10113"/>
                </a:cubicBezTo>
                <a:cubicBezTo>
                  <a:pt x="15350" y="9722"/>
                  <a:pt x="14504" y="9210"/>
                  <a:pt x="13676" y="6613"/>
                </a:cubicBezTo>
                <a:cubicBezTo>
                  <a:pt x="12912" y="4218"/>
                  <a:pt x="11140" y="3961"/>
                  <a:pt x="10515" y="2980"/>
                </a:cubicBezTo>
                <a:cubicBezTo>
                  <a:pt x="10128" y="2452"/>
                  <a:pt x="9578" y="1231"/>
                  <a:pt x="9220" y="425"/>
                </a:cubicBezTo>
                <a:cubicBezTo>
                  <a:pt x="9099" y="153"/>
                  <a:pt x="8817" y="-1"/>
                  <a:pt x="8533" y="0"/>
                </a:cubicBezTo>
                <a:close/>
              </a:path>
            </a:pathLst>
          </a:custGeom>
          <a:solidFill>
            <a:schemeClr val="accent5"/>
          </a:solidFill>
          <a:ln w="12700">
            <a:miter lim="400000"/>
          </a:ln>
        </p:spPr>
        <p:txBody>
          <a:bodyPr lIns="71437" tIns="71437" rIns="71437" bIns="71437" anchor="ctr">
            <a:normAutofit/>
          </a:bodyPr>
          <a:lstStyle/>
          <a:p>
            <a:pPr marL="1785937" marR="1785937">
              <a:defRPr sz="11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1" name="non-convex…"/>
          <p:cNvSpPr txBox="1"/>
          <p:nvPr/>
        </p:nvSpPr>
        <p:spPr>
          <a:xfrm>
            <a:off x="1946746" y="9030531"/>
            <a:ext cx="9620773" cy="1666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/>
          <a:p>
            <a:r>
              <a:t>non-convex</a:t>
            </a:r>
          </a:p>
          <a:p>
            <a:r>
              <a:t>high-dimensional</a:t>
            </a:r>
          </a:p>
        </p:txBody>
      </p:sp>
      <p:sp>
        <p:nvSpPr>
          <p:cNvPr id="152" name="no bad local minima…"/>
          <p:cNvSpPr txBox="1"/>
          <p:nvPr/>
        </p:nvSpPr>
        <p:spPr>
          <a:xfrm>
            <a:off x="13123665" y="9030531"/>
            <a:ext cx="9620774" cy="1666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/>
          <a:p>
            <a:r>
              <a:t>no bad local minima</a:t>
            </a:r>
          </a:p>
          <a:p>
            <a:r>
              <a:t>good generalisation</a:t>
            </a:r>
          </a:p>
        </p:txBody>
      </p:sp>
      <p:sp>
        <p:nvSpPr>
          <p:cNvPr id="153" name="Gift"/>
          <p:cNvSpPr/>
          <p:nvPr/>
        </p:nvSpPr>
        <p:spPr>
          <a:xfrm>
            <a:off x="17380881" y="6694854"/>
            <a:ext cx="1157730" cy="13652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1" y="0"/>
                </a:moveTo>
                <a:cubicBezTo>
                  <a:pt x="9366" y="0"/>
                  <a:pt x="8196" y="977"/>
                  <a:pt x="8164" y="2187"/>
                </a:cubicBezTo>
                <a:cubicBezTo>
                  <a:pt x="7271" y="1693"/>
                  <a:pt x="6060" y="1770"/>
                  <a:pt x="5266" y="2427"/>
                </a:cubicBezTo>
                <a:cubicBezTo>
                  <a:pt x="4820" y="2796"/>
                  <a:pt x="4570" y="3288"/>
                  <a:pt x="4562" y="3816"/>
                </a:cubicBezTo>
                <a:cubicBezTo>
                  <a:pt x="4555" y="4344"/>
                  <a:pt x="4789" y="4843"/>
                  <a:pt x="5224" y="5221"/>
                </a:cubicBezTo>
                <a:cubicBezTo>
                  <a:pt x="5498" y="5460"/>
                  <a:pt x="5856" y="5665"/>
                  <a:pt x="6249" y="5839"/>
                </a:cubicBezTo>
                <a:cubicBezTo>
                  <a:pt x="4508" y="5606"/>
                  <a:pt x="2878" y="5234"/>
                  <a:pt x="1483" y="4723"/>
                </a:cubicBezTo>
                <a:lnTo>
                  <a:pt x="1051" y="5568"/>
                </a:lnTo>
                <a:cubicBezTo>
                  <a:pt x="3664" y="6525"/>
                  <a:pt x="7127" y="7053"/>
                  <a:pt x="10801" y="7053"/>
                </a:cubicBezTo>
                <a:cubicBezTo>
                  <a:pt x="14475" y="7053"/>
                  <a:pt x="17936" y="6525"/>
                  <a:pt x="20549" y="5568"/>
                </a:cubicBezTo>
                <a:lnTo>
                  <a:pt x="20119" y="4723"/>
                </a:lnTo>
                <a:cubicBezTo>
                  <a:pt x="18724" y="5234"/>
                  <a:pt x="17092" y="5606"/>
                  <a:pt x="15351" y="5839"/>
                </a:cubicBezTo>
                <a:cubicBezTo>
                  <a:pt x="15744" y="5665"/>
                  <a:pt x="16104" y="5460"/>
                  <a:pt x="16378" y="5221"/>
                </a:cubicBezTo>
                <a:cubicBezTo>
                  <a:pt x="16813" y="4843"/>
                  <a:pt x="17047" y="4344"/>
                  <a:pt x="17040" y="3816"/>
                </a:cubicBezTo>
                <a:cubicBezTo>
                  <a:pt x="17032" y="3288"/>
                  <a:pt x="16782" y="2796"/>
                  <a:pt x="16336" y="2427"/>
                </a:cubicBezTo>
                <a:cubicBezTo>
                  <a:pt x="15542" y="1770"/>
                  <a:pt x="14331" y="1693"/>
                  <a:pt x="13438" y="2187"/>
                </a:cubicBezTo>
                <a:cubicBezTo>
                  <a:pt x="13406" y="977"/>
                  <a:pt x="12236" y="0"/>
                  <a:pt x="10801" y="0"/>
                </a:cubicBezTo>
                <a:close/>
                <a:moveTo>
                  <a:pt x="10801" y="862"/>
                </a:moveTo>
                <a:cubicBezTo>
                  <a:pt x="11695" y="862"/>
                  <a:pt x="12421" y="1480"/>
                  <a:pt x="12421" y="2238"/>
                </a:cubicBezTo>
                <a:cubicBezTo>
                  <a:pt x="12421" y="3233"/>
                  <a:pt x="11465" y="4664"/>
                  <a:pt x="10801" y="5507"/>
                </a:cubicBezTo>
                <a:cubicBezTo>
                  <a:pt x="10137" y="4664"/>
                  <a:pt x="9179" y="3233"/>
                  <a:pt x="9179" y="2238"/>
                </a:cubicBezTo>
                <a:cubicBezTo>
                  <a:pt x="9179" y="1480"/>
                  <a:pt x="9907" y="862"/>
                  <a:pt x="10801" y="862"/>
                </a:cubicBezTo>
                <a:close/>
                <a:moveTo>
                  <a:pt x="6908" y="2787"/>
                </a:moveTo>
                <a:cubicBezTo>
                  <a:pt x="7240" y="2790"/>
                  <a:pt x="7550" y="2904"/>
                  <a:pt x="7782" y="3105"/>
                </a:cubicBezTo>
                <a:cubicBezTo>
                  <a:pt x="8413" y="3654"/>
                  <a:pt x="8808" y="4852"/>
                  <a:pt x="9002" y="5677"/>
                </a:cubicBezTo>
                <a:cubicBezTo>
                  <a:pt x="8035" y="5492"/>
                  <a:pt x="6633" y="5127"/>
                  <a:pt x="6001" y="4578"/>
                </a:cubicBezTo>
                <a:cubicBezTo>
                  <a:pt x="5770" y="4376"/>
                  <a:pt x="5644" y="4110"/>
                  <a:pt x="5648" y="3828"/>
                </a:cubicBezTo>
                <a:cubicBezTo>
                  <a:pt x="5652" y="3547"/>
                  <a:pt x="5786" y="3283"/>
                  <a:pt x="6024" y="3087"/>
                </a:cubicBezTo>
                <a:cubicBezTo>
                  <a:pt x="6261" y="2890"/>
                  <a:pt x="6577" y="2784"/>
                  <a:pt x="6908" y="2787"/>
                </a:cubicBezTo>
                <a:close/>
                <a:moveTo>
                  <a:pt x="14710" y="2787"/>
                </a:moveTo>
                <a:cubicBezTo>
                  <a:pt x="15023" y="2787"/>
                  <a:pt x="15337" y="2887"/>
                  <a:pt x="15578" y="3087"/>
                </a:cubicBezTo>
                <a:cubicBezTo>
                  <a:pt x="16069" y="3493"/>
                  <a:pt x="16077" y="4162"/>
                  <a:pt x="15599" y="4578"/>
                </a:cubicBezTo>
                <a:cubicBezTo>
                  <a:pt x="14968" y="5126"/>
                  <a:pt x="13566" y="5492"/>
                  <a:pt x="12598" y="5677"/>
                </a:cubicBezTo>
                <a:cubicBezTo>
                  <a:pt x="12792" y="4852"/>
                  <a:pt x="13190" y="3653"/>
                  <a:pt x="13820" y="3105"/>
                </a:cubicBezTo>
                <a:cubicBezTo>
                  <a:pt x="14063" y="2894"/>
                  <a:pt x="14387" y="2787"/>
                  <a:pt x="14710" y="2787"/>
                </a:cubicBezTo>
                <a:close/>
                <a:moveTo>
                  <a:pt x="0" y="7578"/>
                </a:moveTo>
                <a:lnTo>
                  <a:pt x="0" y="11099"/>
                </a:lnTo>
                <a:lnTo>
                  <a:pt x="9229" y="11099"/>
                </a:lnTo>
                <a:lnTo>
                  <a:pt x="9229" y="7578"/>
                </a:lnTo>
                <a:lnTo>
                  <a:pt x="0" y="7578"/>
                </a:lnTo>
                <a:close/>
                <a:moveTo>
                  <a:pt x="12371" y="7578"/>
                </a:moveTo>
                <a:lnTo>
                  <a:pt x="12371" y="11099"/>
                </a:lnTo>
                <a:lnTo>
                  <a:pt x="21600" y="11099"/>
                </a:lnTo>
                <a:lnTo>
                  <a:pt x="21600" y="7578"/>
                </a:lnTo>
                <a:lnTo>
                  <a:pt x="12371" y="7578"/>
                </a:lnTo>
                <a:close/>
                <a:moveTo>
                  <a:pt x="943" y="11779"/>
                </a:moveTo>
                <a:lnTo>
                  <a:pt x="943" y="21600"/>
                </a:lnTo>
                <a:lnTo>
                  <a:pt x="9229" y="21600"/>
                </a:lnTo>
                <a:lnTo>
                  <a:pt x="9229" y="11779"/>
                </a:lnTo>
                <a:lnTo>
                  <a:pt x="943" y="11779"/>
                </a:lnTo>
                <a:close/>
                <a:moveTo>
                  <a:pt x="12371" y="11779"/>
                </a:moveTo>
                <a:lnTo>
                  <a:pt x="12371" y="21600"/>
                </a:lnTo>
                <a:lnTo>
                  <a:pt x="20657" y="21600"/>
                </a:lnTo>
                <a:lnTo>
                  <a:pt x="20657" y="11779"/>
                </a:lnTo>
                <a:lnTo>
                  <a:pt x="12371" y="11779"/>
                </a:ln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71437" tIns="71437" rIns="71437" bIns="71437" anchor="ctr">
            <a:normAutofit/>
          </a:bodyPr>
          <a:lstStyle/>
          <a:p>
            <a:pPr marL="1785937" marR="1785937">
              <a:defRPr sz="11200">
                <a:solidFill>
                  <a:srgbClr val="FFFFFF"/>
                </a:solidFill>
              </a:defRPr>
            </a:pPr>
            <a:endParaRPr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4" name="Equation"/>
              <p:cNvSpPr txBox="1"/>
              <p:nvPr/>
            </p:nvSpPr>
            <p:spPr>
              <a:xfrm>
                <a:off x="7647275" y="3787602"/>
                <a:ext cx="9938190" cy="1600954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0" tIns="0" rIns="0" bIns="0">
                <a:spAutoFit/>
              </a:bodyPr>
              <a:lstStyle/>
              <a:p>
                <a:pPr algn="l" defTabSz="914400" latinLnBrk="1">
                  <a:defRPr sz="1800"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sz="163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sz="163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:</m:t>
                      </m:r>
                      <m:r>
                        <m:rPr>
                          <m:sty m:val="p"/>
                        </m:rPr>
                        <a:rPr sz="163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Θ</m:t>
                      </m:r>
                      <m:r>
                        <a:rPr sz="163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→</m:t>
                      </m:r>
                      <m:sSup>
                        <m:sSupPr>
                          <m:ctrlPr>
                            <a:rPr sz="163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sz="163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ℝ</m:t>
                          </m:r>
                        </m:e>
                        <m:sup>
                          <m:r>
                            <a:rPr sz="163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</m:sup>
                      </m:sSup>
                    </m:oMath>
                  </m:oMathPara>
                </a14:m>
                <a:endParaRPr sz="16300"/>
              </a:p>
            </p:txBody>
          </p:sp>
        </mc:Choice>
        <mc:Fallback xmlns="">
          <p:sp>
            <p:nvSpPr>
              <p:cNvPr id="154" name="Equation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47275" y="3787602"/>
                <a:ext cx="9938190" cy="1600954"/>
              </a:xfrm>
              <a:prstGeom prst="rect">
                <a:avLst/>
              </a:prstGeom>
              <a:blipFill>
                <a:blip r:embed="rId3"/>
                <a:stretch>
                  <a:fillRect l="-2168" b="-64567"/>
                </a:stretch>
              </a:blipFill>
              <a:ln w="12700">
                <a:miter lim="400000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5" name="Loss"/>
          <p:cNvSpPr txBox="1"/>
          <p:nvPr/>
        </p:nvSpPr>
        <p:spPr>
          <a:xfrm>
            <a:off x="3815912" y="3907041"/>
            <a:ext cx="2301368" cy="1362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8000"/>
            </a:lvl1pPr>
          </a:lstStyle>
          <a:p>
            <a:r>
              <a:t>Loss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Minima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Minima</a:t>
            </a:r>
          </a:p>
        </p:txBody>
      </p:sp>
      <p:sp>
        <p:nvSpPr>
          <p:cNvPr id="160" name="Minima at bottom of valleys…"/>
          <p:cNvSpPr txBox="1">
            <a:spLocks noGrp="1"/>
          </p:cNvSpPr>
          <p:nvPr>
            <p:ph type="body" sz="half" idx="1"/>
          </p:nvPr>
        </p:nvSpPr>
        <p:spPr>
          <a:xfrm>
            <a:off x="12652379" y="3661171"/>
            <a:ext cx="10566124" cy="8840392"/>
          </a:xfrm>
          <a:prstGeom prst="rect">
            <a:avLst/>
          </a:prstGeom>
        </p:spPr>
        <p:txBody>
          <a:bodyPr/>
          <a:lstStyle/>
          <a:p>
            <a:r>
              <a:t>Minima at bottom of </a:t>
            </a:r>
            <a:r>
              <a:rPr b="1">
                <a:latin typeface="+mn-lt"/>
                <a:ea typeface="+mn-ea"/>
                <a:cs typeface="+mn-cs"/>
                <a:sym typeface="Helvetica"/>
              </a:rPr>
              <a:t>valleys</a:t>
            </a:r>
          </a:p>
          <a:p>
            <a:r>
              <a:rPr b="1">
                <a:latin typeface="+mn-lt"/>
                <a:ea typeface="+mn-ea"/>
                <a:cs typeface="+mn-cs"/>
                <a:sym typeface="Helvetica"/>
              </a:rPr>
              <a:t>Wide</a:t>
            </a:r>
            <a:r>
              <a:t> minima generalise </a:t>
            </a:r>
            <a:r>
              <a:rPr b="1">
                <a:latin typeface="+mn-lt"/>
                <a:ea typeface="+mn-ea"/>
                <a:cs typeface="+mn-cs"/>
                <a:sym typeface="Helvetica"/>
              </a:rPr>
              <a:t>better</a:t>
            </a:r>
            <a:br/>
            <a:r>
              <a:t>(Keskar et al., ICRL 2017)</a:t>
            </a:r>
          </a:p>
          <a:p>
            <a:r>
              <a:t>Training choices</a:t>
            </a:r>
            <a:r>
              <a:rPr b="1">
                <a:latin typeface="+mn-lt"/>
                <a:ea typeface="+mn-ea"/>
                <a:cs typeface="+mn-cs"/>
                <a:sym typeface="Helvetica"/>
              </a:rPr>
              <a:t> shape</a:t>
            </a:r>
            <a:r>
              <a:t> the valley (Li et al., 2017)</a:t>
            </a:r>
          </a:p>
          <a:p>
            <a:pPr marL="0" indent="0">
              <a:buSzTx/>
              <a:buNone/>
            </a:pPr>
            <a:r>
              <a:t>Method: </a:t>
            </a:r>
            <a:r>
              <a:rPr b="1">
                <a:latin typeface="+mn-lt"/>
                <a:ea typeface="+mn-ea"/>
                <a:cs typeface="+mn-cs"/>
                <a:sym typeface="Helvetica"/>
              </a:rPr>
              <a:t>Sample loss </a:t>
            </a:r>
            <a:r>
              <a:t>around minima.</a:t>
            </a:r>
          </a:p>
        </p:txBody>
      </p:sp>
      <p:sp>
        <p:nvSpPr>
          <p:cNvPr id="161" name="01"/>
          <p:cNvSpPr txBox="1">
            <a:spLocks noGrp="1"/>
          </p:cNvSpPr>
          <p:nvPr>
            <p:ph type="sldNum" sz="quarter" idx="2"/>
          </p:nvPr>
        </p:nvSpPr>
        <p:spPr>
          <a:xfrm>
            <a:off x="23750852" y="13010554"/>
            <a:ext cx="325045" cy="511176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/>
          </a:p>
        </p:txBody>
      </p:sp>
      <p:pic>
        <p:nvPicPr>
          <p:cNvPr id="162" name="Image" descr="Image"/>
          <p:cNvPicPr>
            <a:picLocks noChangeAspect="1"/>
          </p:cNvPicPr>
          <p:nvPr/>
        </p:nvPicPr>
        <p:blipFill>
          <a:blip r:embed="rId3"/>
          <a:srcRect t="1334" b="1334"/>
          <a:stretch>
            <a:fillRect/>
          </a:stretch>
        </p:blipFill>
        <p:spPr>
          <a:xfrm>
            <a:off x="3121817" y="4829968"/>
            <a:ext cx="8898630" cy="6502800"/>
          </a:xfrm>
          <a:prstGeom prst="rect">
            <a:avLst/>
          </a:prstGeom>
          <a:ln w="12700">
            <a:miter lim="400000"/>
          </a:ln>
        </p:spPr>
      </p:pic>
      <p:sp>
        <p:nvSpPr>
          <p:cNvPr id="163" name="Li et al., 2017"/>
          <p:cNvSpPr txBox="1"/>
          <p:nvPr/>
        </p:nvSpPr>
        <p:spPr>
          <a:xfrm>
            <a:off x="3121817" y="11332765"/>
            <a:ext cx="2443250" cy="600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>
            <a:spAutoFit/>
          </a:bodyPr>
          <a:lstStyle>
            <a:lvl1pPr algn="l">
              <a:defRPr sz="3000" i="1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Li et al., 2017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4" name="Equation"/>
              <p:cNvSpPr txBox="1"/>
              <p:nvPr/>
            </p:nvSpPr>
            <p:spPr>
              <a:xfrm>
                <a:off x="7063232" y="4569059"/>
                <a:ext cx="1015902" cy="521819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0" tIns="0" rIns="0" bIns="0">
                <a:spAutoFit/>
              </a:bodyPr>
              <a:lstStyle/>
              <a:p>
                <a:pPr algn="l" defTabSz="914400" latinLnBrk="1">
                  <a:defRPr sz="1800"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sz="4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sz="4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sz="4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𝜃</m:t>
                      </m:r>
                      <m:r>
                        <a:rPr sz="4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sz="4800"/>
              </a:p>
            </p:txBody>
          </p:sp>
        </mc:Choice>
        <mc:Fallback xmlns="">
          <p:sp>
            <p:nvSpPr>
              <p:cNvPr id="164" name="Equation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63232" y="4569059"/>
                <a:ext cx="1015902" cy="521819"/>
              </a:xfrm>
              <a:prstGeom prst="rect">
                <a:avLst/>
              </a:prstGeom>
              <a:blipFill>
                <a:blip r:embed="rId4"/>
                <a:stretch>
                  <a:fillRect l="-20000" t="-2439" r="-47500" b="-92683"/>
                </a:stretch>
              </a:blipFill>
              <a:ln w="12700">
                <a:miter lim="400000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5" name="Equation"/>
              <p:cNvSpPr txBox="1"/>
              <p:nvPr/>
            </p:nvSpPr>
            <p:spPr>
              <a:xfrm>
                <a:off x="7136579" y="11366699"/>
                <a:ext cx="869208" cy="566142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0" tIns="0" rIns="0" bIns="0">
                <a:spAutoFit/>
              </a:bodyPr>
              <a:lstStyle/>
              <a:p>
                <a:pPr algn="l" defTabSz="914400" latinLnBrk="1">
                  <a:defRPr sz="1800"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sz="4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sz="4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sz="4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sz="4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𝜃</m:t>
                      </m:r>
                    </m:oMath>
                  </m:oMathPara>
                </a14:m>
                <a:endParaRPr sz="4800"/>
              </a:p>
            </p:txBody>
          </p:sp>
        </mc:Choice>
        <mc:Fallback xmlns="">
          <p:sp>
            <p:nvSpPr>
              <p:cNvPr id="165" name="Equation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36579" y="11366699"/>
                <a:ext cx="869208" cy="566142"/>
              </a:xfrm>
              <a:prstGeom prst="rect">
                <a:avLst/>
              </a:prstGeom>
              <a:blipFill>
                <a:blip r:embed="rId5"/>
                <a:stretch>
                  <a:fillRect l="-24638" r="-31884" b="-46667"/>
                </a:stretch>
              </a:blipFill>
              <a:ln w="12700">
                <a:miter lim="400000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6" name="Equation"/>
              <p:cNvSpPr txBox="1"/>
              <p:nvPr/>
            </p:nvSpPr>
            <p:spPr>
              <a:xfrm>
                <a:off x="2252609" y="7798296"/>
                <a:ext cx="869209" cy="566142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0" tIns="0" rIns="0" bIns="0">
                <a:spAutoFit/>
              </a:bodyPr>
              <a:lstStyle/>
              <a:p>
                <a:pPr algn="l" defTabSz="914400" latinLnBrk="1">
                  <a:defRPr sz="1800"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sz="4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sz="4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sz="4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sz="4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𝜃</m:t>
                      </m:r>
                    </m:oMath>
                  </m:oMathPara>
                </a14:m>
                <a:endParaRPr sz="4800"/>
              </a:p>
            </p:txBody>
          </p:sp>
        </mc:Choice>
        <mc:Fallback xmlns="">
          <p:sp>
            <p:nvSpPr>
              <p:cNvPr id="166" name="Equation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52609" y="7798296"/>
                <a:ext cx="869209" cy="566142"/>
              </a:xfrm>
              <a:prstGeom prst="rect">
                <a:avLst/>
              </a:prstGeom>
              <a:blipFill>
                <a:blip r:embed="rId6"/>
                <a:stretch>
                  <a:fillRect l="-23188" r="-30435" b="-47826"/>
                </a:stretch>
              </a:blipFill>
              <a:ln w="12700">
                <a:miter lim="400000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aths through Landscape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Paths through Landscape</a:t>
            </a:r>
          </a:p>
        </p:txBody>
      </p:sp>
      <p:sp>
        <p:nvSpPr>
          <p:cNvPr id="171" name="01"/>
          <p:cNvSpPr txBox="1">
            <a:spLocks noGrp="1"/>
          </p:cNvSpPr>
          <p:nvPr>
            <p:ph type="sldNum" sz="quarter" idx="2"/>
          </p:nvPr>
        </p:nvSpPr>
        <p:spPr>
          <a:xfrm>
            <a:off x="23750852" y="13010554"/>
            <a:ext cx="325045" cy="511176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  <p:grpSp>
        <p:nvGrpSpPr>
          <p:cNvPr id="180" name="Group"/>
          <p:cNvGrpSpPr/>
          <p:nvPr/>
        </p:nvGrpSpPr>
        <p:grpSpPr>
          <a:xfrm>
            <a:off x="1903321" y="4426149"/>
            <a:ext cx="4619867" cy="8295390"/>
            <a:chOff x="0" y="-52"/>
            <a:chExt cx="4619866" cy="8295387"/>
          </a:xfrm>
        </p:grpSpPr>
        <p:sp>
          <p:nvSpPr>
            <p:cNvPr id="172" name="Line"/>
            <p:cNvSpPr/>
            <p:nvPr/>
          </p:nvSpPr>
          <p:spPr>
            <a:xfrm>
              <a:off x="771197" y="726943"/>
              <a:ext cx="3848670" cy="966055"/>
            </a:xfrm>
            <a:prstGeom prst="line">
              <a:avLst/>
            </a:prstGeom>
            <a:noFill/>
            <a:ln w="127000" cap="flat">
              <a:solidFill>
                <a:schemeClr val="accent1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  <a:endParaRPr/>
            </a:p>
          </p:txBody>
        </p:sp>
        <p:sp>
          <p:nvSpPr>
            <p:cNvPr id="173" name="Line"/>
            <p:cNvSpPr/>
            <p:nvPr/>
          </p:nvSpPr>
          <p:spPr>
            <a:xfrm>
              <a:off x="610418" y="-53"/>
              <a:ext cx="3089956" cy="29891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076" h="21208" extrusionOk="0">
                  <a:moveTo>
                    <a:pt x="0" y="5075"/>
                  </a:moveTo>
                  <a:cubicBezTo>
                    <a:pt x="1229" y="1949"/>
                    <a:pt x="4069" y="-55"/>
                    <a:pt x="7184" y="1"/>
                  </a:cubicBezTo>
                  <a:cubicBezTo>
                    <a:pt x="10981" y="70"/>
                    <a:pt x="14034" y="3420"/>
                    <a:pt x="13051" y="7005"/>
                  </a:cubicBezTo>
                  <a:cubicBezTo>
                    <a:pt x="12032" y="10722"/>
                    <a:pt x="7171" y="10897"/>
                    <a:pt x="5625" y="14009"/>
                  </a:cubicBezTo>
                  <a:cubicBezTo>
                    <a:pt x="3867" y="17546"/>
                    <a:pt x="7332" y="20968"/>
                    <a:pt x="11236" y="21195"/>
                  </a:cubicBezTo>
                  <a:cubicBezTo>
                    <a:pt x="17265" y="21545"/>
                    <a:pt x="21600" y="14903"/>
                    <a:pt x="19570" y="8694"/>
                  </a:cubicBezTo>
                </a:path>
              </a:pathLst>
            </a:custGeom>
            <a:noFill/>
            <a:ln w="127000" cap="flat">
              <a:solidFill>
                <a:srgbClr val="000000"/>
              </a:solidFill>
              <a:custDash>
                <a:ds d="200000" sp="200000"/>
              </a:custDash>
              <a:miter lim="400000"/>
              <a:headEnd type="triangle" w="med" len="sm"/>
              <a:tailEnd type="oval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  <a:endParaRPr/>
            </a:p>
          </p:txBody>
        </p:sp>
        <p:sp>
          <p:nvSpPr>
            <p:cNvPr id="174" name="Line"/>
            <p:cNvSpPr/>
            <p:nvPr/>
          </p:nvSpPr>
          <p:spPr>
            <a:xfrm flipV="1">
              <a:off x="752475" y="4125809"/>
              <a:ext cx="1" cy="3417053"/>
            </a:xfrm>
            <a:prstGeom prst="line">
              <a:avLst/>
            </a:prstGeom>
            <a:noFill/>
            <a:ln w="889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  <a:endParaRPr/>
            </a:p>
          </p:txBody>
        </p:sp>
        <p:sp>
          <p:nvSpPr>
            <p:cNvPr id="175" name="Loss"/>
            <p:cNvSpPr txBox="1"/>
            <p:nvPr/>
          </p:nvSpPr>
          <p:spPr>
            <a:xfrm rot="16200000">
              <a:off x="-237999" y="4712935"/>
              <a:ext cx="1228472" cy="7524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 sz="4000"/>
              </a:lvl1pPr>
            </a:lstStyle>
            <a:p>
              <a:r>
                <a:t>Loss</a:t>
              </a:r>
            </a:p>
          </p:txBody>
        </p:sp>
        <p:sp>
          <p:nvSpPr>
            <p:cNvPr id="176" name="Line"/>
            <p:cNvSpPr/>
            <p:nvPr/>
          </p:nvSpPr>
          <p:spPr>
            <a:xfrm>
              <a:off x="752475" y="7542860"/>
              <a:ext cx="3507843" cy="1"/>
            </a:xfrm>
            <a:prstGeom prst="line">
              <a:avLst/>
            </a:prstGeom>
            <a:noFill/>
            <a:ln w="889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  <a:endParaRPr/>
            </a:p>
          </p:txBody>
        </p:sp>
        <p:sp>
          <p:nvSpPr>
            <p:cNvPr id="177" name="Path"/>
            <p:cNvSpPr txBox="1"/>
            <p:nvPr/>
          </p:nvSpPr>
          <p:spPr>
            <a:xfrm>
              <a:off x="2747537" y="7542860"/>
              <a:ext cx="1172084" cy="7524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 sz="4000"/>
              </a:lvl1pPr>
            </a:lstStyle>
            <a:p>
              <a:r>
                <a:t>Path</a:t>
              </a:r>
            </a:p>
          </p:txBody>
        </p:sp>
        <p:sp>
          <p:nvSpPr>
            <p:cNvPr id="178" name="Line"/>
            <p:cNvSpPr/>
            <p:nvPr/>
          </p:nvSpPr>
          <p:spPr>
            <a:xfrm>
              <a:off x="768769" y="5150546"/>
              <a:ext cx="2559540" cy="23288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65" extrusionOk="0">
                  <a:moveTo>
                    <a:pt x="0" y="0"/>
                  </a:moveTo>
                  <a:cubicBezTo>
                    <a:pt x="2389" y="689"/>
                    <a:pt x="4534" y="2108"/>
                    <a:pt x="6190" y="4073"/>
                  </a:cubicBezTo>
                  <a:cubicBezTo>
                    <a:pt x="7999" y="6220"/>
                    <a:pt x="9134" y="8908"/>
                    <a:pt x="10214" y="11597"/>
                  </a:cubicBezTo>
                  <a:cubicBezTo>
                    <a:pt x="11122" y="13858"/>
                    <a:pt x="12024" y="16167"/>
                    <a:pt x="13578" y="17971"/>
                  </a:cubicBezTo>
                  <a:cubicBezTo>
                    <a:pt x="15640" y="20364"/>
                    <a:pt x="18595" y="21600"/>
                    <a:pt x="21600" y="21328"/>
                  </a:cubicBezTo>
                </a:path>
              </a:pathLst>
            </a:custGeom>
            <a:noFill/>
            <a:ln w="127000" cap="flat">
              <a:solidFill>
                <a:schemeClr val="accent1"/>
              </a:solidFill>
              <a:prstDash val="solid"/>
              <a:miter lim="400000"/>
              <a:tailEnd type="oval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  <a:endParaRPr/>
            </a:p>
          </p:txBody>
        </p:sp>
        <p:sp>
          <p:nvSpPr>
            <p:cNvPr id="179" name="Line"/>
            <p:cNvSpPr/>
            <p:nvPr/>
          </p:nvSpPr>
          <p:spPr>
            <a:xfrm>
              <a:off x="3280307" y="6093449"/>
              <a:ext cx="605755" cy="13625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101" extrusionOk="0">
                  <a:moveTo>
                    <a:pt x="21600" y="0"/>
                  </a:moveTo>
                  <a:cubicBezTo>
                    <a:pt x="19888" y="5313"/>
                    <a:pt x="17095" y="10551"/>
                    <a:pt x="13221" y="15646"/>
                  </a:cubicBezTo>
                  <a:cubicBezTo>
                    <a:pt x="10885" y="18719"/>
                    <a:pt x="6412" y="21600"/>
                    <a:pt x="0" y="21028"/>
                  </a:cubicBezTo>
                </a:path>
              </a:pathLst>
            </a:custGeom>
            <a:noFill/>
            <a:ln w="127000" cap="flat">
              <a:solidFill>
                <a:schemeClr val="accent1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  <a:endParaRPr/>
            </a:p>
          </p:txBody>
        </p:sp>
      </p:grpSp>
      <p:grpSp>
        <p:nvGrpSpPr>
          <p:cNvPr id="192" name="Group"/>
          <p:cNvGrpSpPr/>
          <p:nvPr/>
        </p:nvGrpSpPr>
        <p:grpSpPr>
          <a:xfrm>
            <a:off x="18774425" y="4513566"/>
            <a:ext cx="4293209" cy="9101736"/>
            <a:chOff x="310371" y="37"/>
            <a:chExt cx="4293208" cy="9101734"/>
          </a:xfrm>
        </p:grpSpPr>
        <p:sp>
          <p:nvSpPr>
            <p:cNvPr id="181" name="Line"/>
            <p:cNvSpPr/>
            <p:nvPr/>
          </p:nvSpPr>
          <p:spPr>
            <a:xfrm flipH="1">
              <a:off x="815742" y="5941125"/>
              <a:ext cx="371292" cy="13625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101" extrusionOk="0">
                  <a:moveTo>
                    <a:pt x="21600" y="0"/>
                  </a:moveTo>
                  <a:cubicBezTo>
                    <a:pt x="19888" y="5313"/>
                    <a:pt x="17095" y="10551"/>
                    <a:pt x="13221" y="15646"/>
                  </a:cubicBezTo>
                  <a:cubicBezTo>
                    <a:pt x="10885" y="18719"/>
                    <a:pt x="6412" y="21600"/>
                    <a:pt x="0" y="21028"/>
                  </a:cubicBezTo>
                </a:path>
              </a:pathLst>
            </a:custGeom>
            <a:noFill/>
            <a:ln w="127000" cap="flat">
              <a:solidFill>
                <a:schemeClr val="accent5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  <a:endParaRPr/>
            </a:p>
          </p:txBody>
        </p:sp>
        <p:sp>
          <p:nvSpPr>
            <p:cNvPr id="182" name="Line"/>
            <p:cNvSpPr/>
            <p:nvPr/>
          </p:nvSpPr>
          <p:spPr>
            <a:xfrm>
              <a:off x="3452995" y="7345686"/>
              <a:ext cx="605754" cy="87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101" extrusionOk="0">
                  <a:moveTo>
                    <a:pt x="21600" y="0"/>
                  </a:moveTo>
                  <a:cubicBezTo>
                    <a:pt x="19888" y="5313"/>
                    <a:pt x="17095" y="10551"/>
                    <a:pt x="13221" y="15646"/>
                  </a:cubicBezTo>
                  <a:cubicBezTo>
                    <a:pt x="10885" y="18719"/>
                    <a:pt x="6412" y="21600"/>
                    <a:pt x="0" y="21028"/>
                  </a:cubicBezTo>
                </a:path>
              </a:pathLst>
            </a:custGeom>
            <a:noFill/>
            <a:ln w="127000" cap="flat">
              <a:solidFill>
                <a:schemeClr val="accent5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  <a:endParaRPr/>
            </a:p>
          </p:txBody>
        </p:sp>
        <p:grpSp>
          <p:nvGrpSpPr>
            <p:cNvPr id="186" name="Group"/>
            <p:cNvGrpSpPr/>
            <p:nvPr/>
          </p:nvGrpSpPr>
          <p:grpSpPr>
            <a:xfrm rot="21600000">
              <a:off x="310371" y="38"/>
              <a:ext cx="3894115" cy="2354426"/>
              <a:chOff x="0" y="38"/>
              <a:chExt cx="3894114" cy="2354425"/>
            </a:xfrm>
          </p:grpSpPr>
          <p:sp>
            <p:nvSpPr>
              <p:cNvPr id="183" name="Line"/>
              <p:cNvSpPr/>
              <p:nvPr/>
            </p:nvSpPr>
            <p:spPr>
              <a:xfrm>
                <a:off x="1184997" y="911379"/>
                <a:ext cx="2709118" cy="1108000"/>
              </a:xfrm>
              <a:prstGeom prst="line">
                <a:avLst/>
              </a:prstGeom>
              <a:noFill/>
              <a:ln w="127000" cap="flat">
                <a:solidFill>
                  <a:schemeClr val="accent5"/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/>
                </a:pPr>
                <a:endParaRPr/>
              </a:p>
            </p:txBody>
          </p:sp>
          <p:sp>
            <p:nvSpPr>
              <p:cNvPr id="184" name="Line"/>
              <p:cNvSpPr/>
              <p:nvPr/>
            </p:nvSpPr>
            <p:spPr>
              <a:xfrm rot="10800000" flipH="1">
                <a:off x="0" y="38"/>
                <a:ext cx="1653358" cy="218512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076" h="21208" extrusionOk="0">
                    <a:moveTo>
                      <a:pt x="0" y="5075"/>
                    </a:moveTo>
                    <a:cubicBezTo>
                      <a:pt x="1229" y="1949"/>
                      <a:pt x="4069" y="-55"/>
                      <a:pt x="7184" y="1"/>
                    </a:cubicBezTo>
                    <a:cubicBezTo>
                      <a:pt x="10981" y="70"/>
                      <a:pt x="14034" y="3420"/>
                      <a:pt x="13051" y="7005"/>
                    </a:cubicBezTo>
                    <a:cubicBezTo>
                      <a:pt x="12032" y="10722"/>
                      <a:pt x="7171" y="10897"/>
                      <a:pt x="5625" y="14009"/>
                    </a:cubicBezTo>
                    <a:cubicBezTo>
                      <a:pt x="3867" y="17546"/>
                      <a:pt x="7332" y="20968"/>
                      <a:pt x="11236" y="21195"/>
                    </a:cubicBezTo>
                    <a:cubicBezTo>
                      <a:pt x="17265" y="21545"/>
                      <a:pt x="21600" y="14903"/>
                      <a:pt x="19570" y="8694"/>
                    </a:cubicBezTo>
                  </a:path>
                </a:pathLst>
              </a:custGeom>
              <a:noFill/>
              <a:ln w="127000" cap="flat">
                <a:solidFill>
                  <a:srgbClr val="000000"/>
                </a:solidFill>
                <a:custDash>
                  <a:ds d="200000" sp="200000"/>
                </a:custDash>
                <a:miter lim="400000"/>
                <a:headEnd type="triangle" w="med" len="sm"/>
                <a:tailEnd type="oval" w="med" len="med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/>
                </a:pPr>
                <a:endParaRPr/>
              </a:p>
            </p:txBody>
          </p:sp>
          <p:sp>
            <p:nvSpPr>
              <p:cNvPr id="185" name="Line"/>
              <p:cNvSpPr/>
              <p:nvPr/>
            </p:nvSpPr>
            <p:spPr>
              <a:xfrm rot="13427075" flipH="1">
                <a:off x="1750757" y="594220"/>
                <a:ext cx="1908100" cy="12777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745" h="21134" extrusionOk="0">
                    <a:moveTo>
                      <a:pt x="901" y="0"/>
                    </a:moveTo>
                    <a:cubicBezTo>
                      <a:pt x="-855" y="4450"/>
                      <a:pt x="32" y="10224"/>
                      <a:pt x="2909" y="13014"/>
                    </a:cubicBezTo>
                    <a:cubicBezTo>
                      <a:pt x="4932" y="14977"/>
                      <a:pt x="7509" y="14876"/>
                      <a:pt x="9570" y="16654"/>
                    </a:cubicBezTo>
                    <a:cubicBezTo>
                      <a:pt x="11301" y="18148"/>
                      <a:pt x="12677" y="20866"/>
                      <a:pt x="14651" y="21110"/>
                    </a:cubicBezTo>
                    <a:cubicBezTo>
                      <a:pt x="18602" y="21600"/>
                      <a:pt x="19867" y="14461"/>
                      <a:pt x="20745" y="7597"/>
                    </a:cubicBezTo>
                  </a:path>
                </a:pathLst>
              </a:custGeom>
              <a:noFill/>
              <a:ln w="127000" cap="flat">
                <a:solidFill>
                  <a:srgbClr val="000000"/>
                </a:solidFill>
                <a:prstDash val="sysDot"/>
                <a:miter lim="400000"/>
                <a:tailEnd type="diamond" w="med" len="med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/>
                </a:pPr>
                <a:endParaRPr/>
              </a:p>
            </p:txBody>
          </p:sp>
        </p:grpSp>
        <p:sp>
          <p:nvSpPr>
            <p:cNvPr id="187" name="Line"/>
            <p:cNvSpPr/>
            <p:nvPr/>
          </p:nvSpPr>
          <p:spPr>
            <a:xfrm flipV="1">
              <a:off x="752475" y="4038482"/>
              <a:ext cx="1" cy="3417053"/>
            </a:xfrm>
            <a:prstGeom prst="line">
              <a:avLst/>
            </a:prstGeom>
            <a:noFill/>
            <a:ln w="889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  <a:endParaRPr/>
            </a:p>
          </p:txBody>
        </p:sp>
        <p:sp>
          <p:nvSpPr>
            <p:cNvPr id="188" name="Loss"/>
            <p:cNvSpPr/>
            <p:nvPr/>
          </p:nvSpPr>
          <p:spPr>
            <a:xfrm flipV="1">
              <a:off x="376237" y="3731845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 sz="4000"/>
              </a:lvl1pPr>
            </a:lstStyle>
            <a:p>
              <a:r>
                <a:t>Loss</a:t>
              </a:r>
            </a:p>
          </p:txBody>
        </p:sp>
        <p:sp>
          <p:nvSpPr>
            <p:cNvPr id="189" name="Line"/>
            <p:cNvSpPr/>
            <p:nvPr/>
          </p:nvSpPr>
          <p:spPr>
            <a:xfrm>
              <a:off x="752474" y="7455534"/>
              <a:ext cx="3507844" cy="1"/>
            </a:xfrm>
            <a:prstGeom prst="line">
              <a:avLst/>
            </a:prstGeom>
            <a:noFill/>
            <a:ln w="889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  <a:endParaRPr/>
            </a:p>
          </p:txBody>
        </p:sp>
        <p:sp>
          <p:nvSpPr>
            <p:cNvPr id="190" name="Path"/>
            <p:cNvSpPr/>
            <p:nvPr/>
          </p:nvSpPr>
          <p:spPr>
            <a:xfrm>
              <a:off x="3333579" y="7831772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 sz="4000"/>
              </a:lvl1pPr>
            </a:lstStyle>
            <a:p>
              <a:r>
                <a:t>Path</a:t>
              </a:r>
            </a:p>
          </p:txBody>
        </p:sp>
        <p:sp>
          <p:nvSpPr>
            <p:cNvPr id="191" name="Line"/>
            <p:cNvSpPr/>
            <p:nvPr/>
          </p:nvSpPr>
          <p:spPr>
            <a:xfrm>
              <a:off x="1074028" y="7342545"/>
              <a:ext cx="2534847" cy="4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4121" extrusionOk="0">
                  <a:moveTo>
                    <a:pt x="0" y="3456"/>
                  </a:moveTo>
                  <a:cubicBezTo>
                    <a:pt x="599" y="5187"/>
                    <a:pt x="1199" y="6692"/>
                    <a:pt x="1798" y="7971"/>
                  </a:cubicBezTo>
                  <a:cubicBezTo>
                    <a:pt x="8028" y="21273"/>
                    <a:pt x="14258" y="10238"/>
                    <a:pt x="20488" y="791"/>
                  </a:cubicBezTo>
                  <a:cubicBezTo>
                    <a:pt x="20856" y="233"/>
                    <a:pt x="21229" y="-327"/>
                    <a:pt x="21600" y="229"/>
                  </a:cubicBezTo>
                </a:path>
              </a:pathLst>
            </a:custGeom>
            <a:noFill/>
            <a:ln w="127000" cap="flat">
              <a:solidFill>
                <a:schemeClr val="accent5"/>
              </a:solidFill>
              <a:prstDash val="solid"/>
              <a:miter lim="400000"/>
              <a:headEnd type="oval" w="med" len="med"/>
              <a:tailEnd type="diamond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  <a:endParaRPr/>
            </a:p>
          </p:txBody>
        </p:sp>
      </p:grpSp>
      <p:grpSp>
        <p:nvGrpSpPr>
          <p:cNvPr id="203" name="Group"/>
          <p:cNvGrpSpPr/>
          <p:nvPr/>
        </p:nvGrpSpPr>
        <p:grpSpPr>
          <a:xfrm>
            <a:off x="7468123" y="3701760"/>
            <a:ext cx="4260319" cy="9019779"/>
            <a:chOff x="0" y="0"/>
            <a:chExt cx="4260317" cy="9019777"/>
          </a:xfrm>
        </p:grpSpPr>
        <p:sp>
          <p:nvSpPr>
            <p:cNvPr id="193" name="Line"/>
            <p:cNvSpPr/>
            <p:nvPr/>
          </p:nvSpPr>
          <p:spPr>
            <a:xfrm flipH="1">
              <a:off x="815742" y="6752894"/>
              <a:ext cx="371292" cy="13625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101" extrusionOk="0">
                  <a:moveTo>
                    <a:pt x="21600" y="0"/>
                  </a:moveTo>
                  <a:cubicBezTo>
                    <a:pt x="19888" y="5313"/>
                    <a:pt x="17095" y="10551"/>
                    <a:pt x="13221" y="15646"/>
                  </a:cubicBezTo>
                  <a:cubicBezTo>
                    <a:pt x="10885" y="18719"/>
                    <a:pt x="6412" y="21600"/>
                    <a:pt x="0" y="21028"/>
                  </a:cubicBezTo>
                </a:path>
              </a:pathLst>
            </a:custGeom>
            <a:noFill/>
            <a:ln w="127000" cap="flat">
              <a:solidFill>
                <a:schemeClr val="accent4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  <a:endParaRPr/>
            </a:p>
          </p:txBody>
        </p:sp>
        <p:sp>
          <p:nvSpPr>
            <p:cNvPr id="194" name="Line"/>
            <p:cNvSpPr/>
            <p:nvPr/>
          </p:nvSpPr>
          <p:spPr>
            <a:xfrm>
              <a:off x="3452994" y="6752894"/>
              <a:ext cx="605755" cy="13625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101" extrusionOk="0">
                  <a:moveTo>
                    <a:pt x="21600" y="0"/>
                  </a:moveTo>
                  <a:cubicBezTo>
                    <a:pt x="19888" y="5313"/>
                    <a:pt x="17095" y="10551"/>
                    <a:pt x="13221" y="15646"/>
                  </a:cubicBezTo>
                  <a:cubicBezTo>
                    <a:pt x="10885" y="18719"/>
                    <a:pt x="6412" y="21600"/>
                    <a:pt x="0" y="21028"/>
                  </a:cubicBezTo>
                </a:path>
              </a:pathLst>
            </a:custGeom>
            <a:noFill/>
            <a:ln w="127000" cap="flat">
              <a:solidFill>
                <a:schemeClr val="accent4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  <a:endParaRPr/>
            </a:p>
          </p:txBody>
        </p:sp>
        <p:sp>
          <p:nvSpPr>
            <p:cNvPr id="195" name="Line"/>
            <p:cNvSpPr/>
            <p:nvPr/>
          </p:nvSpPr>
          <p:spPr>
            <a:xfrm>
              <a:off x="1644536" y="0"/>
              <a:ext cx="1030344" cy="4102679"/>
            </a:xfrm>
            <a:prstGeom prst="line">
              <a:avLst/>
            </a:prstGeom>
            <a:noFill/>
            <a:ln w="127000" cap="flat">
              <a:solidFill>
                <a:schemeClr val="accent4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  <a:endParaRPr/>
            </a:p>
          </p:txBody>
        </p:sp>
        <p:sp>
          <p:nvSpPr>
            <p:cNvPr id="196" name="Line"/>
            <p:cNvSpPr/>
            <p:nvPr/>
          </p:nvSpPr>
          <p:spPr>
            <a:xfrm rot="10800000" flipH="1">
              <a:off x="628960" y="295042"/>
              <a:ext cx="1312244" cy="17342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076" h="21208" extrusionOk="0">
                  <a:moveTo>
                    <a:pt x="0" y="5075"/>
                  </a:moveTo>
                  <a:cubicBezTo>
                    <a:pt x="1229" y="1949"/>
                    <a:pt x="4069" y="-55"/>
                    <a:pt x="7184" y="1"/>
                  </a:cubicBezTo>
                  <a:cubicBezTo>
                    <a:pt x="10981" y="70"/>
                    <a:pt x="14034" y="3420"/>
                    <a:pt x="13051" y="7005"/>
                  </a:cubicBezTo>
                  <a:cubicBezTo>
                    <a:pt x="12032" y="10722"/>
                    <a:pt x="7171" y="10897"/>
                    <a:pt x="5625" y="14009"/>
                  </a:cubicBezTo>
                  <a:cubicBezTo>
                    <a:pt x="3867" y="17546"/>
                    <a:pt x="7332" y="20968"/>
                    <a:pt x="11236" y="21195"/>
                  </a:cubicBezTo>
                  <a:cubicBezTo>
                    <a:pt x="17265" y="21545"/>
                    <a:pt x="21600" y="14903"/>
                    <a:pt x="19570" y="8694"/>
                  </a:cubicBezTo>
                </a:path>
              </a:pathLst>
            </a:custGeom>
            <a:noFill/>
            <a:ln w="127000" cap="flat">
              <a:solidFill>
                <a:srgbClr val="000000"/>
              </a:solidFill>
              <a:custDash>
                <a:ds d="200000" sp="200000"/>
              </a:custDash>
              <a:miter lim="400000"/>
              <a:headEnd type="triangle" w="med" len="sm"/>
              <a:tailEnd type="oval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  <a:endParaRPr/>
            </a:p>
          </p:txBody>
        </p:sp>
        <p:sp>
          <p:nvSpPr>
            <p:cNvPr id="197" name="Line"/>
            <p:cNvSpPr/>
            <p:nvPr/>
          </p:nvSpPr>
          <p:spPr>
            <a:xfrm flipH="1">
              <a:off x="2392595" y="2156279"/>
              <a:ext cx="1312243" cy="17342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076" h="21208" extrusionOk="0">
                  <a:moveTo>
                    <a:pt x="0" y="5075"/>
                  </a:moveTo>
                  <a:cubicBezTo>
                    <a:pt x="1229" y="1949"/>
                    <a:pt x="4069" y="-55"/>
                    <a:pt x="7184" y="1"/>
                  </a:cubicBezTo>
                  <a:cubicBezTo>
                    <a:pt x="10981" y="70"/>
                    <a:pt x="14034" y="3420"/>
                    <a:pt x="13051" y="7005"/>
                  </a:cubicBezTo>
                  <a:cubicBezTo>
                    <a:pt x="12032" y="10722"/>
                    <a:pt x="7171" y="10897"/>
                    <a:pt x="5625" y="14009"/>
                  </a:cubicBezTo>
                  <a:cubicBezTo>
                    <a:pt x="3867" y="17546"/>
                    <a:pt x="7332" y="20968"/>
                    <a:pt x="11236" y="21195"/>
                  </a:cubicBezTo>
                  <a:cubicBezTo>
                    <a:pt x="17265" y="21545"/>
                    <a:pt x="21600" y="14903"/>
                    <a:pt x="19570" y="8694"/>
                  </a:cubicBezTo>
                </a:path>
              </a:pathLst>
            </a:custGeom>
            <a:noFill/>
            <a:ln w="127000" cap="flat">
              <a:solidFill>
                <a:srgbClr val="000000"/>
              </a:solidFill>
              <a:custDash>
                <a:ds d="200000" sp="200000"/>
              </a:custDash>
              <a:miter lim="400000"/>
              <a:headEnd type="triangle" w="med" len="sm"/>
              <a:tailEnd type="oval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  <a:endParaRPr/>
            </a:p>
          </p:txBody>
        </p:sp>
        <p:sp>
          <p:nvSpPr>
            <p:cNvPr id="198" name="Line"/>
            <p:cNvSpPr/>
            <p:nvPr/>
          </p:nvSpPr>
          <p:spPr>
            <a:xfrm flipV="1">
              <a:off x="752475" y="4850251"/>
              <a:ext cx="1" cy="3417053"/>
            </a:xfrm>
            <a:prstGeom prst="line">
              <a:avLst/>
            </a:prstGeom>
            <a:noFill/>
            <a:ln w="889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  <a:endParaRPr/>
            </a:p>
          </p:txBody>
        </p:sp>
        <p:sp>
          <p:nvSpPr>
            <p:cNvPr id="199" name="Loss"/>
            <p:cNvSpPr txBox="1"/>
            <p:nvPr/>
          </p:nvSpPr>
          <p:spPr>
            <a:xfrm rot="16200000">
              <a:off x="-237999" y="5437376"/>
              <a:ext cx="1228472" cy="7524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 sz="4000"/>
              </a:lvl1pPr>
            </a:lstStyle>
            <a:p>
              <a:r>
                <a:t>Loss</a:t>
              </a:r>
            </a:p>
          </p:txBody>
        </p:sp>
        <p:sp>
          <p:nvSpPr>
            <p:cNvPr id="200" name="Line"/>
            <p:cNvSpPr/>
            <p:nvPr/>
          </p:nvSpPr>
          <p:spPr>
            <a:xfrm>
              <a:off x="752475" y="8267302"/>
              <a:ext cx="3507843" cy="1"/>
            </a:xfrm>
            <a:prstGeom prst="line">
              <a:avLst/>
            </a:prstGeom>
            <a:noFill/>
            <a:ln w="889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  <a:endParaRPr/>
            </a:p>
          </p:txBody>
        </p:sp>
        <p:sp>
          <p:nvSpPr>
            <p:cNvPr id="201" name="Path"/>
            <p:cNvSpPr txBox="1"/>
            <p:nvPr/>
          </p:nvSpPr>
          <p:spPr>
            <a:xfrm>
              <a:off x="2747537" y="8267302"/>
              <a:ext cx="1172084" cy="7524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 sz="4000"/>
              </a:lvl1pPr>
            </a:lstStyle>
            <a:p>
              <a:r>
                <a:t>Path</a:t>
              </a:r>
            </a:p>
          </p:txBody>
        </p:sp>
        <p:sp>
          <p:nvSpPr>
            <p:cNvPr id="202" name="Line"/>
            <p:cNvSpPr/>
            <p:nvPr/>
          </p:nvSpPr>
          <p:spPr>
            <a:xfrm>
              <a:off x="1074029" y="5792339"/>
              <a:ext cx="2534846" cy="23620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80" extrusionOk="0">
                  <a:moveTo>
                    <a:pt x="0" y="21360"/>
                  </a:moveTo>
                  <a:cubicBezTo>
                    <a:pt x="613" y="21406"/>
                    <a:pt x="1228" y="21311"/>
                    <a:pt x="1798" y="21080"/>
                  </a:cubicBezTo>
                  <a:cubicBezTo>
                    <a:pt x="4424" y="20019"/>
                    <a:pt x="5130" y="17437"/>
                    <a:pt x="5677" y="14689"/>
                  </a:cubicBezTo>
                  <a:cubicBezTo>
                    <a:pt x="6281" y="11653"/>
                    <a:pt x="7117" y="8197"/>
                    <a:pt x="7412" y="4838"/>
                  </a:cubicBezTo>
                  <a:cubicBezTo>
                    <a:pt x="7507" y="3751"/>
                    <a:pt x="7733" y="2639"/>
                    <a:pt x="8068" y="1742"/>
                  </a:cubicBezTo>
                  <a:cubicBezTo>
                    <a:pt x="8428" y="775"/>
                    <a:pt x="9026" y="5"/>
                    <a:pt x="10049" y="0"/>
                  </a:cubicBezTo>
                  <a:cubicBezTo>
                    <a:pt x="11207" y="-5"/>
                    <a:pt x="11791" y="933"/>
                    <a:pt x="12174" y="2056"/>
                  </a:cubicBezTo>
                  <a:cubicBezTo>
                    <a:pt x="12489" y="2980"/>
                    <a:pt x="12747" y="4019"/>
                    <a:pt x="12929" y="5060"/>
                  </a:cubicBezTo>
                  <a:cubicBezTo>
                    <a:pt x="13484" y="8245"/>
                    <a:pt x="14174" y="11698"/>
                    <a:pt x="14865" y="14607"/>
                  </a:cubicBezTo>
                  <a:cubicBezTo>
                    <a:pt x="15677" y="18031"/>
                    <a:pt x="16975" y="20974"/>
                    <a:pt x="20488" y="21526"/>
                  </a:cubicBezTo>
                  <a:cubicBezTo>
                    <a:pt x="20856" y="21583"/>
                    <a:pt x="21229" y="21595"/>
                    <a:pt x="21600" y="21560"/>
                  </a:cubicBezTo>
                </a:path>
              </a:pathLst>
            </a:custGeom>
            <a:noFill/>
            <a:ln w="127000" cap="flat">
              <a:solidFill>
                <a:schemeClr val="accent4"/>
              </a:solidFill>
              <a:prstDash val="solid"/>
              <a:miter lim="400000"/>
              <a:headEnd type="oval" w="med" len="med"/>
              <a:tailEnd type="oval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  <a:endParaRPr/>
            </a:p>
          </p:txBody>
        </p:sp>
      </p:grpSp>
      <p:sp>
        <p:nvSpPr>
          <p:cNvPr id="204" name="Goodfellow et al., ICRL 2015"/>
          <p:cNvSpPr txBox="1"/>
          <p:nvPr/>
        </p:nvSpPr>
        <p:spPr>
          <a:xfrm>
            <a:off x="1903321" y="12721538"/>
            <a:ext cx="5026280" cy="600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spcBef>
                <a:spcPts val="1000"/>
              </a:spcBef>
              <a:defRPr sz="3000"/>
            </a:lvl1pPr>
          </a:lstStyle>
          <a:p>
            <a:r>
              <a:t>Goodfellow et al., ICRL 2015</a:t>
            </a:r>
          </a:p>
        </p:txBody>
      </p:sp>
      <p:sp>
        <p:nvSpPr>
          <p:cNvPr id="205" name="Sagun et al., ICRL 2018"/>
          <p:cNvSpPr txBox="1"/>
          <p:nvPr/>
        </p:nvSpPr>
        <p:spPr>
          <a:xfrm>
            <a:off x="18659275" y="12710517"/>
            <a:ext cx="4200653" cy="600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spcBef>
                <a:spcPts val="1000"/>
              </a:spcBef>
              <a:defRPr sz="3000"/>
            </a:lvl1pPr>
          </a:lstStyle>
          <a:p>
            <a:r>
              <a:t>Sagun et al., ICRL 2018</a:t>
            </a:r>
          </a:p>
        </p:txBody>
      </p:sp>
      <p:sp>
        <p:nvSpPr>
          <p:cNvPr id="206" name="Keskar et al., ICRL 2017"/>
          <p:cNvSpPr txBox="1"/>
          <p:nvPr/>
        </p:nvSpPr>
        <p:spPr>
          <a:xfrm>
            <a:off x="7906765" y="12721538"/>
            <a:ext cx="4285235" cy="600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spcBef>
                <a:spcPts val="1000"/>
              </a:spcBef>
              <a:defRPr sz="3000"/>
            </a:lvl1pPr>
          </a:lstStyle>
          <a:p>
            <a:r>
              <a:t>Keskar et al., ICRL 2017</a:t>
            </a:r>
          </a:p>
        </p:txBody>
      </p:sp>
      <p:sp>
        <p:nvSpPr>
          <p:cNvPr id="207" name="Freeman &amp; Bruna, ICRL 2017"/>
          <p:cNvSpPr txBox="1"/>
          <p:nvPr/>
        </p:nvSpPr>
        <p:spPr>
          <a:xfrm>
            <a:off x="12852299" y="12721538"/>
            <a:ext cx="5146676" cy="600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spcBef>
                <a:spcPts val="1000"/>
              </a:spcBef>
              <a:defRPr sz="3000"/>
            </a:lvl1pPr>
          </a:lstStyle>
          <a:p>
            <a:r>
              <a:t>Freeman &amp; Bruna, ICRL 2017</a:t>
            </a:r>
          </a:p>
        </p:txBody>
      </p:sp>
      <p:grpSp>
        <p:nvGrpSpPr>
          <p:cNvPr id="216" name="Group"/>
          <p:cNvGrpSpPr/>
          <p:nvPr/>
        </p:nvGrpSpPr>
        <p:grpSpPr>
          <a:xfrm>
            <a:off x="13249188" y="3996802"/>
            <a:ext cx="4227342" cy="9618499"/>
            <a:chOff x="376237" y="30"/>
            <a:chExt cx="4227341" cy="9618497"/>
          </a:xfrm>
        </p:grpSpPr>
        <p:sp>
          <p:nvSpPr>
            <p:cNvPr id="208" name="Line"/>
            <p:cNvSpPr/>
            <p:nvPr/>
          </p:nvSpPr>
          <p:spPr>
            <a:xfrm rot="10800000" flipH="1">
              <a:off x="628960" y="30"/>
              <a:ext cx="1312244" cy="17342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076" h="21208" extrusionOk="0">
                  <a:moveTo>
                    <a:pt x="0" y="5075"/>
                  </a:moveTo>
                  <a:cubicBezTo>
                    <a:pt x="1229" y="1949"/>
                    <a:pt x="4069" y="-55"/>
                    <a:pt x="7184" y="1"/>
                  </a:cubicBezTo>
                  <a:cubicBezTo>
                    <a:pt x="10981" y="70"/>
                    <a:pt x="14034" y="3420"/>
                    <a:pt x="13051" y="7005"/>
                  </a:cubicBezTo>
                  <a:cubicBezTo>
                    <a:pt x="12032" y="10722"/>
                    <a:pt x="7171" y="10897"/>
                    <a:pt x="5625" y="14009"/>
                  </a:cubicBezTo>
                  <a:cubicBezTo>
                    <a:pt x="3867" y="17546"/>
                    <a:pt x="7332" y="20968"/>
                    <a:pt x="11236" y="21195"/>
                  </a:cubicBezTo>
                  <a:cubicBezTo>
                    <a:pt x="17265" y="21545"/>
                    <a:pt x="21600" y="14903"/>
                    <a:pt x="19570" y="8694"/>
                  </a:cubicBezTo>
                </a:path>
              </a:pathLst>
            </a:custGeom>
            <a:noFill/>
            <a:ln w="127000" cap="flat">
              <a:solidFill>
                <a:srgbClr val="000000"/>
              </a:solidFill>
              <a:custDash>
                <a:ds d="200000" sp="200000"/>
              </a:custDash>
              <a:miter lim="400000"/>
              <a:headEnd type="triangle" w="med" len="sm"/>
              <a:tailEnd type="oval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  <a:endParaRPr/>
            </a:p>
          </p:txBody>
        </p:sp>
        <p:sp>
          <p:nvSpPr>
            <p:cNvPr id="209" name="Line"/>
            <p:cNvSpPr/>
            <p:nvPr/>
          </p:nvSpPr>
          <p:spPr>
            <a:xfrm flipH="1">
              <a:off x="2392595" y="1861267"/>
              <a:ext cx="1312243" cy="17343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076" h="21208" extrusionOk="0">
                  <a:moveTo>
                    <a:pt x="0" y="5075"/>
                  </a:moveTo>
                  <a:cubicBezTo>
                    <a:pt x="1229" y="1949"/>
                    <a:pt x="4069" y="-55"/>
                    <a:pt x="7184" y="1"/>
                  </a:cubicBezTo>
                  <a:cubicBezTo>
                    <a:pt x="10981" y="70"/>
                    <a:pt x="14034" y="3420"/>
                    <a:pt x="13051" y="7005"/>
                  </a:cubicBezTo>
                  <a:cubicBezTo>
                    <a:pt x="12032" y="10722"/>
                    <a:pt x="7171" y="10897"/>
                    <a:pt x="5625" y="14009"/>
                  </a:cubicBezTo>
                  <a:cubicBezTo>
                    <a:pt x="3867" y="17546"/>
                    <a:pt x="7332" y="20968"/>
                    <a:pt x="11236" y="21195"/>
                  </a:cubicBezTo>
                  <a:cubicBezTo>
                    <a:pt x="17265" y="21545"/>
                    <a:pt x="21600" y="14903"/>
                    <a:pt x="19570" y="8694"/>
                  </a:cubicBezTo>
                </a:path>
              </a:pathLst>
            </a:custGeom>
            <a:noFill/>
            <a:ln w="127000" cap="flat">
              <a:solidFill>
                <a:srgbClr val="000000"/>
              </a:solidFill>
              <a:custDash>
                <a:ds d="200000" sp="200000"/>
              </a:custDash>
              <a:miter lim="400000"/>
              <a:headEnd type="triangle" w="med" len="sm"/>
              <a:tailEnd type="oval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  <a:endParaRPr/>
            </a:p>
          </p:txBody>
        </p:sp>
        <p:sp>
          <p:nvSpPr>
            <p:cNvPr id="210" name="Line"/>
            <p:cNvSpPr/>
            <p:nvPr/>
          </p:nvSpPr>
          <p:spPr>
            <a:xfrm flipV="1">
              <a:off x="752475" y="4555239"/>
              <a:ext cx="1" cy="3417053"/>
            </a:xfrm>
            <a:prstGeom prst="line">
              <a:avLst/>
            </a:prstGeom>
            <a:noFill/>
            <a:ln w="889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  <a:endParaRPr/>
            </a:p>
          </p:txBody>
        </p:sp>
        <p:sp>
          <p:nvSpPr>
            <p:cNvPr id="211" name="Loss"/>
            <p:cNvSpPr/>
            <p:nvPr/>
          </p:nvSpPr>
          <p:spPr>
            <a:xfrm flipV="1">
              <a:off x="376237" y="4248602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 sz="4000"/>
              </a:lvl1pPr>
            </a:lstStyle>
            <a:p>
              <a:r>
                <a:t>Loss</a:t>
              </a:r>
            </a:p>
          </p:txBody>
        </p:sp>
        <p:sp>
          <p:nvSpPr>
            <p:cNvPr id="212" name="Line"/>
            <p:cNvSpPr/>
            <p:nvPr/>
          </p:nvSpPr>
          <p:spPr>
            <a:xfrm>
              <a:off x="752475" y="7972290"/>
              <a:ext cx="3507843" cy="1"/>
            </a:xfrm>
            <a:prstGeom prst="line">
              <a:avLst/>
            </a:prstGeom>
            <a:noFill/>
            <a:ln w="889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  <a:endParaRPr/>
            </a:p>
          </p:txBody>
        </p:sp>
        <p:sp>
          <p:nvSpPr>
            <p:cNvPr id="213" name="Path"/>
            <p:cNvSpPr/>
            <p:nvPr/>
          </p:nvSpPr>
          <p:spPr>
            <a:xfrm>
              <a:off x="3333578" y="8348528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 sz="4000"/>
              </a:lvl1pPr>
            </a:lstStyle>
            <a:p>
              <a:r>
                <a:t>Path</a:t>
              </a:r>
            </a:p>
          </p:txBody>
        </p:sp>
        <p:sp>
          <p:nvSpPr>
            <p:cNvPr id="214" name="Line"/>
            <p:cNvSpPr/>
            <p:nvPr/>
          </p:nvSpPr>
          <p:spPr>
            <a:xfrm>
              <a:off x="1574300" y="893143"/>
              <a:ext cx="1164238" cy="16974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873" y="21600"/>
                  </a:moveTo>
                  <a:lnTo>
                    <a:pt x="21600" y="13306"/>
                  </a:lnTo>
                  <a:lnTo>
                    <a:pt x="0" y="15200"/>
                  </a:lnTo>
                  <a:lnTo>
                    <a:pt x="17643" y="1969"/>
                  </a:lnTo>
                  <a:lnTo>
                    <a:pt x="9816" y="0"/>
                  </a:lnTo>
                </a:path>
              </a:pathLst>
            </a:custGeom>
            <a:noFill/>
            <a:ln w="127000" cap="flat">
              <a:solidFill>
                <a:schemeClr val="accent2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  <a:endParaRPr/>
            </a:p>
          </p:txBody>
        </p:sp>
        <p:sp>
          <p:nvSpPr>
            <p:cNvPr id="215" name="Line"/>
            <p:cNvSpPr/>
            <p:nvPr/>
          </p:nvSpPr>
          <p:spPr>
            <a:xfrm>
              <a:off x="1071268" y="7058850"/>
              <a:ext cx="2534847" cy="7507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80" extrusionOk="0">
                  <a:moveTo>
                    <a:pt x="0" y="21360"/>
                  </a:moveTo>
                  <a:cubicBezTo>
                    <a:pt x="613" y="21406"/>
                    <a:pt x="1228" y="21311"/>
                    <a:pt x="1798" y="21080"/>
                  </a:cubicBezTo>
                  <a:cubicBezTo>
                    <a:pt x="4424" y="20019"/>
                    <a:pt x="5130" y="17437"/>
                    <a:pt x="5677" y="14689"/>
                  </a:cubicBezTo>
                  <a:cubicBezTo>
                    <a:pt x="6281" y="11653"/>
                    <a:pt x="7117" y="8197"/>
                    <a:pt x="7412" y="4838"/>
                  </a:cubicBezTo>
                  <a:cubicBezTo>
                    <a:pt x="7507" y="3751"/>
                    <a:pt x="7733" y="2639"/>
                    <a:pt x="8068" y="1742"/>
                  </a:cubicBezTo>
                  <a:cubicBezTo>
                    <a:pt x="8428" y="775"/>
                    <a:pt x="9026" y="5"/>
                    <a:pt x="10049" y="0"/>
                  </a:cubicBezTo>
                  <a:cubicBezTo>
                    <a:pt x="11207" y="-5"/>
                    <a:pt x="11791" y="933"/>
                    <a:pt x="12174" y="2056"/>
                  </a:cubicBezTo>
                  <a:cubicBezTo>
                    <a:pt x="12489" y="2980"/>
                    <a:pt x="12747" y="4019"/>
                    <a:pt x="12929" y="5060"/>
                  </a:cubicBezTo>
                  <a:cubicBezTo>
                    <a:pt x="13484" y="8245"/>
                    <a:pt x="14174" y="11698"/>
                    <a:pt x="14865" y="14607"/>
                  </a:cubicBezTo>
                  <a:cubicBezTo>
                    <a:pt x="15677" y="18031"/>
                    <a:pt x="16975" y="20974"/>
                    <a:pt x="20488" y="21526"/>
                  </a:cubicBezTo>
                  <a:cubicBezTo>
                    <a:pt x="20856" y="21583"/>
                    <a:pt x="21229" y="21595"/>
                    <a:pt x="21600" y="21560"/>
                  </a:cubicBezTo>
                </a:path>
              </a:pathLst>
            </a:custGeom>
            <a:noFill/>
            <a:ln w="127000" cap="flat">
              <a:solidFill>
                <a:schemeClr val="accent2"/>
              </a:solidFill>
              <a:prstDash val="solid"/>
              <a:miter lim="400000"/>
              <a:headEnd type="oval" w="med" len="med"/>
              <a:tailEnd type="oval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6" name="Group"/>
          <p:cNvGrpSpPr/>
          <p:nvPr/>
        </p:nvGrpSpPr>
        <p:grpSpPr>
          <a:xfrm>
            <a:off x="3610917" y="5766820"/>
            <a:ext cx="1622047" cy="3721858"/>
            <a:chOff x="0" y="0"/>
            <a:chExt cx="1622045" cy="3721856"/>
          </a:xfrm>
        </p:grpSpPr>
        <p:sp>
          <p:nvSpPr>
            <p:cNvPr id="220" name="Line"/>
            <p:cNvSpPr/>
            <p:nvPr/>
          </p:nvSpPr>
          <p:spPr>
            <a:xfrm>
              <a:off x="189733" y="196911"/>
              <a:ext cx="1104550" cy="34312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20" h="20019" extrusionOk="0">
                  <a:moveTo>
                    <a:pt x="14499" y="20019"/>
                  </a:moveTo>
                  <a:cubicBezTo>
                    <a:pt x="20236" y="18176"/>
                    <a:pt x="20675" y="15192"/>
                    <a:pt x="15506" y="13175"/>
                  </a:cubicBezTo>
                  <a:cubicBezTo>
                    <a:pt x="13237" y="12290"/>
                    <a:pt x="9895" y="11636"/>
                    <a:pt x="9106" y="10495"/>
                  </a:cubicBezTo>
                  <a:cubicBezTo>
                    <a:pt x="7316" y="7904"/>
                    <a:pt x="17982" y="6689"/>
                    <a:pt x="19394" y="4314"/>
                  </a:cubicBezTo>
                  <a:cubicBezTo>
                    <a:pt x="21600" y="603"/>
                    <a:pt x="7146" y="-1581"/>
                    <a:pt x="0" y="1384"/>
                  </a:cubicBezTo>
                </a:path>
              </a:pathLst>
            </a:custGeom>
            <a:noFill/>
            <a:ln w="25400" cap="flat">
              <a:solidFill>
                <a:srgbClr val="53585F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  <a:endParaRPr/>
            </a:p>
          </p:txBody>
        </p:sp>
        <p:sp>
          <p:nvSpPr>
            <p:cNvPr id="221" name="Line"/>
            <p:cNvSpPr/>
            <p:nvPr/>
          </p:nvSpPr>
          <p:spPr>
            <a:xfrm>
              <a:off x="135297" y="98869"/>
              <a:ext cx="1311445" cy="35532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037" h="19714" extrusionOk="0">
                  <a:moveTo>
                    <a:pt x="15024" y="19714"/>
                  </a:moveTo>
                  <a:cubicBezTo>
                    <a:pt x="18261" y="17693"/>
                    <a:pt x="18463" y="15168"/>
                    <a:pt x="15554" y="13075"/>
                  </a:cubicBezTo>
                  <a:cubicBezTo>
                    <a:pt x="14173" y="12081"/>
                    <a:pt x="12084" y="11175"/>
                    <a:pt x="12033" y="10042"/>
                  </a:cubicBezTo>
                  <a:cubicBezTo>
                    <a:pt x="11946" y="8117"/>
                    <a:pt x="17381" y="6976"/>
                    <a:pt x="18640" y="5167"/>
                  </a:cubicBezTo>
                  <a:cubicBezTo>
                    <a:pt x="21600" y="911"/>
                    <a:pt x="7301" y="-1886"/>
                    <a:pt x="0" y="1520"/>
                  </a:cubicBezTo>
                </a:path>
              </a:pathLst>
            </a:custGeom>
            <a:noFill/>
            <a:ln w="25400" cap="flat">
              <a:solidFill>
                <a:srgbClr val="A6AAA9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  <a:endParaRPr/>
            </a:p>
          </p:txBody>
        </p:sp>
        <p:sp>
          <p:nvSpPr>
            <p:cNvPr id="222" name="Line"/>
            <p:cNvSpPr/>
            <p:nvPr/>
          </p:nvSpPr>
          <p:spPr>
            <a:xfrm>
              <a:off x="88240" y="-1"/>
              <a:ext cx="1533806" cy="37218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07" h="19854" extrusionOk="0">
                  <a:moveTo>
                    <a:pt x="16143" y="19854"/>
                  </a:moveTo>
                  <a:cubicBezTo>
                    <a:pt x="17383" y="18847"/>
                    <a:pt x="18157" y="17773"/>
                    <a:pt x="18451" y="16679"/>
                  </a:cubicBezTo>
                  <a:cubicBezTo>
                    <a:pt x="18746" y="15586"/>
                    <a:pt x="18562" y="14473"/>
                    <a:pt x="17885" y="13389"/>
                  </a:cubicBezTo>
                  <a:cubicBezTo>
                    <a:pt x="17231" y="12339"/>
                    <a:pt x="16114" y="11314"/>
                    <a:pt x="16271" y="10232"/>
                  </a:cubicBezTo>
                  <a:cubicBezTo>
                    <a:pt x="16557" y="8271"/>
                    <a:pt x="20871" y="6726"/>
                    <a:pt x="21094" y="4763"/>
                  </a:cubicBezTo>
                  <a:cubicBezTo>
                    <a:pt x="21600" y="301"/>
                    <a:pt x="6955" y="-1746"/>
                    <a:pt x="0" y="1815"/>
                  </a:cubicBezTo>
                </a:path>
              </a:pathLst>
            </a:custGeom>
            <a:noFill/>
            <a:ln w="25400" cap="flat">
              <a:solidFill>
                <a:srgbClr val="DCDEE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  <a:endParaRPr/>
            </a:p>
          </p:txBody>
        </p:sp>
        <p:sp>
          <p:nvSpPr>
            <p:cNvPr id="223" name="Line"/>
            <p:cNvSpPr/>
            <p:nvPr/>
          </p:nvSpPr>
          <p:spPr>
            <a:xfrm>
              <a:off x="289883" y="456101"/>
              <a:ext cx="704199" cy="30997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324" h="20976" extrusionOk="0">
                  <a:moveTo>
                    <a:pt x="12732" y="20976"/>
                  </a:moveTo>
                  <a:cubicBezTo>
                    <a:pt x="16379" y="18424"/>
                    <a:pt x="14570" y="15526"/>
                    <a:pt x="8038" y="13455"/>
                  </a:cubicBezTo>
                  <a:cubicBezTo>
                    <a:pt x="5005" y="12493"/>
                    <a:pt x="918" y="11684"/>
                    <a:pt x="148" y="10418"/>
                  </a:cubicBezTo>
                  <a:cubicBezTo>
                    <a:pt x="-1981" y="6918"/>
                    <a:pt x="19619" y="5702"/>
                    <a:pt x="17123" y="2172"/>
                  </a:cubicBezTo>
                  <a:cubicBezTo>
                    <a:pt x="15778" y="269"/>
                    <a:pt x="7763" y="-624"/>
                    <a:pt x="1983" y="484"/>
                  </a:cubicBezTo>
                </a:path>
              </a:pathLst>
            </a:custGeom>
            <a:noFill/>
            <a:ln w="25400" cap="flat">
              <a:solidFill>
                <a:srgbClr val="53585F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  <a:endParaRPr/>
            </a:p>
          </p:txBody>
        </p:sp>
        <p:sp>
          <p:nvSpPr>
            <p:cNvPr id="224" name="Line"/>
            <p:cNvSpPr/>
            <p:nvPr/>
          </p:nvSpPr>
          <p:spPr>
            <a:xfrm>
              <a:off x="90462" y="529225"/>
              <a:ext cx="773586" cy="29905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867" h="21338" extrusionOk="0">
                  <a:moveTo>
                    <a:pt x="12205" y="21338"/>
                  </a:moveTo>
                  <a:cubicBezTo>
                    <a:pt x="14620" y="19453"/>
                    <a:pt x="14100" y="17231"/>
                    <a:pt x="10845" y="15529"/>
                  </a:cubicBezTo>
                  <a:cubicBezTo>
                    <a:pt x="6936" y="13485"/>
                    <a:pt x="-749" y="12135"/>
                    <a:pt x="59" y="9561"/>
                  </a:cubicBezTo>
                  <a:cubicBezTo>
                    <a:pt x="1081" y="6305"/>
                    <a:pt x="20851" y="4610"/>
                    <a:pt x="13048" y="807"/>
                  </a:cubicBezTo>
                  <a:cubicBezTo>
                    <a:pt x="11242" y="-73"/>
                    <a:pt x="7880" y="-262"/>
                    <a:pt x="5453" y="380"/>
                  </a:cubicBezTo>
                </a:path>
              </a:pathLst>
            </a:custGeom>
            <a:noFill/>
            <a:ln w="25400" cap="flat">
              <a:solidFill>
                <a:srgbClr val="A6AAA9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  <a:endParaRPr/>
            </a:p>
          </p:txBody>
        </p:sp>
        <p:sp>
          <p:nvSpPr>
            <p:cNvPr id="225" name="Line"/>
            <p:cNvSpPr/>
            <p:nvPr/>
          </p:nvSpPr>
          <p:spPr>
            <a:xfrm>
              <a:off x="-1" y="633145"/>
              <a:ext cx="694268" cy="28579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042" h="21600" extrusionOk="0">
                  <a:moveTo>
                    <a:pt x="16647" y="21600"/>
                  </a:moveTo>
                  <a:cubicBezTo>
                    <a:pt x="17675" y="19925"/>
                    <a:pt x="16677" y="18193"/>
                    <a:pt x="13841" y="16729"/>
                  </a:cubicBezTo>
                  <a:cubicBezTo>
                    <a:pt x="8704" y="14079"/>
                    <a:pt x="-2150" y="12067"/>
                    <a:pt x="375" y="8978"/>
                  </a:cubicBezTo>
                  <a:cubicBezTo>
                    <a:pt x="2785" y="6031"/>
                    <a:pt x="19450" y="4346"/>
                    <a:pt x="13762" y="1094"/>
                  </a:cubicBezTo>
                  <a:cubicBezTo>
                    <a:pt x="12711" y="494"/>
                    <a:pt x="10784" y="86"/>
                    <a:pt x="8587" y="0"/>
                  </a:cubicBezTo>
                </a:path>
              </a:pathLst>
            </a:custGeom>
            <a:noFill/>
            <a:ln w="25400" cap="flat">
              <a:solidFill>
                <a:srgbClr val="DCDEE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  <a:endParaRPr/>
            </a:p>
          </p:txBody>
        </p:sp>
      </p:grpSp>
      <p:sp>
        <p:nvSpPr>
          <p:cNvPr id="227" name="Our Contribution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Our Contribution</a:t>
            </a:r>
          </a:p>
        </p:txBody>
      </p:sp>
      <p:sp>
        <p:nvSpPr>
          <p:cNvPr id="228" name="01"/>
          <p:cNvSpPr txBox="1">
            <a:spLocks noGrp="1"/>
          </p:cNvSpPr>
          <p:nvPr>
            <p:ph type="sldNum" sz="quarter" idx="2"/>
          </p:nvPr>
        </p:nvSpPr>
        <p:spPr>
          <a:xfrm>
            <a:off x="23789437" y="13010554"/>
            <a:ext cx="325045" cy="511176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  <p:sp>
        <p:nvSpPr>
          <p:cNvPr id="229" name="Line"/>
          <p:cNvSpPr/>
          <p:nvPr/>
        </p:nvSpPr>
        <p:spPr>
          <a:xfrm>
            <a:off x="3852453" y="6095840"/>
            <a:ext cx="924959" cy="31254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742" h="20469" extrusionOk="0">
                <a:moveTo>
                  <a:pt x="16461" y="20469"/>
                </a:moveTo>
                <a:cubicBezTo>
                  <a:pt x="20528" y="18916"/>
                  <a:pt x="20761" y="16779"/>
                  <a:pt x="17039" y="15154"/>
                </a:cubicBezTo>
                <a:cubicBezTo>
                  <a:pt x="13370" y="13552"/>
                  <a:pt x="6068" y="12608"/>
                  <a:pt x="5497" y="10633"/>
                </a:cubicBezTo>
                <a:cubicBezTo>
                  <a:pt x="4561" y="7402"/>
                  <a:pt x="21600" y="6207"/>
                  <a:pt x="20708" y="2979"/>
                </a:cubicBezTo>
                <a:cubicBezTo>
                  <a:pt x="19829" y="-207"/>
                  <a:pt x="5350" y="-1131"/>
                  <a:pt x="0" y="1657"/>
                </a:cubicBezTo>
              </a:path>
            </a:pathLst>
          </a:custGeom>
          <a:ln w="127000">
            <a:solidFill>
              <a:srgbClr val="1F77B4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  <p:pic>
        <p:nvPicPr>
          <p:cNvPr id="230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47467" y="5921945"/>
            <a:ext cx="4970576" cy="4341115"/>
          </a:xfrm>
          <a:prstGeom prst="rect">
            <a:avLst/>
          </a:prstGeom>
          <a:ln w="12700">
            <a:miter lim="400000"/>
          </a:ln>
        </p:spPr>
      </p:pic>
      <p:sp>
        <p:nvSpPr>
          <p:cNvPr id="231" name="Isolated Minima"/>
          <p:cNvSpPr txBox="1"/>
          <p:nvPr/>
        </p:nvSpPr>
        <p:spPr>
          <a:xfrm>
            <a:off x="9646436" y="4806031"/>
            <a:ext cx="5372638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b="1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Isolated Minima</a:t>
            </a:r>
          </a:p>
        </p:txBody>
      </p:sp>
      <p:sp>
        <p:nvSpPr>
          <p:cNvPr id="232" name="Line"/>
          <p:cNvSpPr/>
          <p:nvPr/>
        </p:nvSpPr>
        <p:spPr>
          <a:xfrm flipV="1">
            <a:off x="9290852" y="5590506"/>
            <a:ext cx="1" cy="5003994"/>
          </a:xfrm>
          <a:prstGeom prst="line">
            <a:avLst/>
          </a:prstGeom>
          <a:ln w="127000">
            <a:solidFill>
              <a:srgbClr val="000000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  <p:sp>
        <p:nvSpPr>
          <p:cNvPr id="233" name="Loss"/>
          <p:cNvSpPr txBox="1"/>
          <p:nvPr/>
        </p:nvSpPr>
        <p:spPr>
          <a:xfrm rot="16200000">
            <a:off x="7577426" y="6337244"/>
            <a:ext cx="1897664" cy="10415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/>
          <a:lstStyle/>
          <a:p>
            <a:r>
              <a:t>Loss</a:t>
            </a:r>
          </a:p>
        </p:txBody>
      </p:sp>
      <p:sp>
        <p:nvSpPr>
          <p:cNvPr id="234" name="Line"/>
          <p:cNvSpPr/>
          <p:nvPr/>
        </p:nvSpPr>
        <p:spPr>
          <a:xfrm>
            <a:off x="9290852" y="10594499"/>
            <a:ext cx="5738843" cy="1"/>
          </a:xfrm>
          <a:prstGeom prst="line">
            <a:avLst/>
          </a:prstGeom>
          <a:ln w="127000">
            <a:solidFill>
              <a:srgbClr val="000000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  <p:sp>
        <p:nvSpPr>
          <p:cNvPr id="235" name="Path"/>
          <p:cNvSpPr txBox="1"/>
          <p:nvPr/>
        </p:nvSpPr>
        <p:spPr>
          <a:xfrm>
            <a:off x="12657570" y="10714887"/>
            <a:ext cx="2160361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/>
          <a:lstStyle/>
          <a:p>
            <a:r>
              <a:t>Path</a:t>
            </a:r>
          </a:p>
        </p:txBody>
      </p:sp>
      <p:grpSp>
        <p:nvGrpSpPr>
          <p:cNvPr id="242" name="Group"/>
          <p:cNvGrpSpPr/>
          <p:nvPr/>
        </p:nvGrpSpPr>
        <p:grpSpPr>
          <a:xfrm>
            <a:off x="9847467" y="3055254"/>
            <a:ext cx="13135662" cy="8564509"/>
            <a:chOff x="0" y="0"/>
            <a:chExt cx="13135661" cy="8564508"/>
          </a:xfrm>
        </p:grpSpPr>
        <p:sp>
          <p:nvSpPr>
            <p:cNvPr id="236" name="Line"/>
            <p:cNvSpPr/>
            <p:nvPr/>
          </p:nvSpPr>
          <p:spPr>
            <a:xfrm>
              <a:off x="0" y="2203214"/>
              <a:ext cx="4970463" cy="1"/>
            </a:xfrm>
            <a:prstGeom prst="line">
              <a:avLst/>
            </a:prstGeom>
            <a:noFill/>
            <a:ln w="1270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  <a:endParaRPr/>
            </a:p>
          </p:txBody>
        </p:sp>
        <p:pic>
          <p:nvPicPr>
            <p:cNvPr id="237" name="Image" descr="Image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>
              <a:off x="7372498" y="2866691"/>
              <a:ext cx="4970577" cy="434111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38" name="Connected Minima…"/>
            <p:cNvSpPr txBox="1"/>
            <p:nvPr/>
          </p:nvSpPr>
          <p:spPr>
            <a:xfrm>
              <a:off x="6579798" y="0"/>
              <a:ext cx="6555864" cy="259301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71437" tIns="71437" rIns="71437" bIns="71437" numCol="1" anchor="b">
              <a:noAutofit/>
            </a:bodyPr>
            <a:lstStyle/>
            <a:p>
              <a:pPr>
                <a:defRPr b="1">
                  <a:latin typeface="+mn-lt"/>
                  <a:ea typeface="+mn-ea"/>
                  <a:cs typeface="+mn-cs"/>
                  <a:sym typeface="Helvetica"/>
                </a:defRPr>
              </a:pPr>
              <a:r>
                <a:t>Connected Minima</a:t>
              </a:r>
            </a:p>
            <a:p>
              <a:pPr>
                <a:defRPr b="1">
                  <a:latin typeface="+mn-lt"/>
                  <a:ea typeface="+mn-ea"/>
                  <a:cs typeface="+mn-cs"/>
                  <a:sym typeface="Helvetica"/>
                </a:defRPr>
              </a:pPr>
              <a:r>
                <a:t>Mode Connectivity</a:t>
              </a:r>
            </a:p>
          </p:txBody>
        </p:sp>
        <p:sp>
          <p:nvSpPr>
            <p:cNvPr id="239" name="Arrow"/>
            <p:cNvSpPr/>
            <p:nvPr/>
          </p:nvSpPr>
          <p:spPr>
            <a:xfrm>
              <a:off x="5262883" y="4236954"/>
              <a:ext cx="2109616" cy="1600510"/>
            </a:xfrm>
            <a:prstGeom prst="rightArrow">
              <a:avLst>
                <a:gd name="adj1" fmla="val 32000"/>
                <a:gd name="adj2" fmla="val 64000"/>
              </a:avLst>
            </a:prstGeom>
            <a:solidFill>
              <a:srgbClr val="1F77B4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rmAutofit/>
            </a:bodyPr>
            <a:lstStyle/>
            <a:p>
              <a:pPr marL="1785937" marR="1785937">
                <a:defRPr sz="11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0" name="Path"/>
            <p:cNvSpPr txBox="1"/>
            <p:nvPr/>
          </p:nvSpPr>
          <p:spPr>
            <a:xfrm>
              <a:off x="10335001" y="7659633"/>
              <a:ext cx="2160361" cy="9048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/>
            <a:p>
              <a:r>
                <a:t>Path</a:t>
              </a:r>
            </a:p>
          </p:txBody>
        </p:sp>
        <p:sp>
          <p:nvSpPr>
            <p:cNvPr id="241" name="Line"/>
            <p:cNvSpPr/>
            <p:nvPr/>
          </p:nvSpPr>
          <p:spPr>
            <a:xfrm>
              <a:off x="6988402" y="7539244"/>
              <a:ext cx="5738844" cy="1"/>
            </a:xfrm>
            <a:prstGeom prst="line">
              <a:avLst/>
            </a:prstGeom>
            <a:noFill/>
            <a:ln w="1270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  <a:endParaRPr/>
            </a:p>
          </p:txBody>
        </p:sp>
      </p:grpSp>
      <p:sp>
        <p:nvSpPr>
          <p:cNvPr id="243" name="Line"/>
          <p:cNvSpPr/>
          <p:nvPr/>
        </p:nvSpPr>
        <p:spPr>
          <a:xfrm rot="10800000" flipH="1">
            <a:off x="1711570" y="4857467"/>
            <a:ext cx="2120518" cy="28025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076" h="21208" extrusionOk="0">
                <a:moveTo>
                  <a:pt x="0" y="5075"/>
                </a:moveTo>
                <a:cubicBezTo>
                  <a:pt x="1229" y="1949"/>
                  <a:pt x="4069" y="-55"/>
                  <a:pt x="7184" y="1"/>
                </a:cubicBezTo>
                <a:cubicBezTo>
                  <a:pt x="10981" y="70"/>
                  <a:pt x="14034" y="3420"/>
                  <a:pt x="13051" y="7005"/>
                </a:cubicBezTo>
                <a:cubicBezTo>
                  <a:pt x="12032" y="10722"/>
                  <a:pt x="7171" y="10897"/>
                  <a:pt x="5625" y="14009"/>
                </a:cubicBezTo>
                <a:cubicBezTo>
                  <a:pt x="3867" y="17546"/>
                  <a:pt x="7332" y="20968"/>
                  <a:pt x="11236" y="21195"/>
                </a:cubicBezTo>
                <a:cubicBezTo>
                  <a:pt x="17265" y="21545"/>
                  <a:pt x="21600" y="14903"/>
                  <a:pt x="19570" y="8694"/>
                </a:cubicBezTo>
              </a:path>
            </a:pathLst>
          </a:custGeom>
          <a:ln w="152400">
            <a:solidFill>
              <a:srgbClr val="000000"/>
            </a:solidFill>
            <a:custDash>
              <a:ds d="200000" sp="200000"/>
            </a:custDash>
            <a:miter lim="400000"/>
            <a:headEnd type="triangle" len="sm"/>
            <a:tailEnd type="oval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  <p:sp>
        <p:nvSpPr>
          <p:cNvPr id="244" name="Line"/>
          <p:cNvSpPr/>
          <p:nvPr/>
        </p:nvSpPr>
        <p:spPr>
          <a:xfrm flipH="1">
            <a:off x="4561515" y="7865132"/>
            <a:ext cx="2120518" cy="28025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076" h="21208" extrusionOk="0">
                <a:moveTo>
                  <a:pt x="0" y="5075"/>
                </a:moveTo>
                <a:cubicBezTo>
                  <a:pt x="1229" y="1949"/>
                  <a:pt x="4069" y="-55"/>
                  <a:pt x="7184" y="1"/>
                </a:cubicBezTo>
                <a:cubicBezTo>
                  <a:pt x="10981" y="70"/>
                  <a:pt x="14034" y="3420"/>
                  <a:pt x="13051" y="7005"/>
                </a:cubicBezTo>
                <a:cubicBezTo>
                  <a:pt x="12032" y="10722"/>
                  <a:pt x="7171" y="10897"/>
                  <a:pt x="5625" y="14009"/>
                </a:cubicBezTo>
                <a:cubicBezTo>
                  <a:pt x="3867" y="17546"/>
                  <a:pt x="7332" y="20968"/>
                  <a:pt x="11236" y="21195"/>
                </a:cubicBezTo>
                <a:cubicBezTo>
                  <a:pt x="17265" y="21545"/>
                  <a:pt x="21600" y="14903"/>
                  <a:pt x="19570" y="8694"/>
                </a:cubicBezTo>
              </a:path>
            </a:pathLst>
          </a:custGeom>
          <a:ln w="152400">
            <a:solidFill>
              <a:srgbClr val="000000"/>
            </a:solidFill>
            <a:custDash>
              <a:ds d="200000" sp="200000"/>
            </a:custDash>
            <a:miter lim="400000"/>
            <a:headEnd type="triangle" len="sm"/>
            <a:tailEnd type="oval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  <p:sp>
        <p:nvSpPr>
          <p:cNvPr id="245" name="➡ No Bad Minima"/>
          <p:cNvSpPr txBox="1"/>
          <p:nvPr/>
        </p:nvSpPr>
        <p:spPr>
          <a:xfrm>
            <a:off x="16283052" y="11810372"/>
            <a:ext cx="6687301" cy="1057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>
              <a:defRPr sz="6000" b="1">
                <a:latin typeface="+mn-lt"/>
                <a:ea typeface="+mn-ea"/>
                <a:cs typeface="+mn-cs"/>
                <a:sym typeface="Helvetica"/>
              </a:defRPr>
            </a:pPr>
            <a:r>
              <a:rPr b="0"/>
              <a:t>➡</a:t>
            </a:r>
            <a:r>
              <a:t> No Bad Minima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2" grpId="1" animBg="1" advAuto="0"/>
      <p:bldP spid="245" grpId="2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Minima are not equal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Minima are not equal</a:t>
            </a:r>
          </a:p>
        </p:txBody>
      </p:sp>
      <p:sp>
        <p:nvSpPr>
          <p:cNvPr id="250" name="01"/>
          <p:cNvSpPr txBox="1">
            <a:spLocks noGrp="1"/>
          </p:cNvSpPr>
          <p:nvPr>
            <p:ph type="sldNum" sz="quarter" idx="2"/>
          </p:nvPr>
        </p:nvSpPr>
        <p:spPr>
          <a:xfrm>
            <a:off x="23789437" y="13010554"/>
            <a:ext cx="325045" cy="511176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7</a:t>
            </a:fld>
            <a:endParaRPr/>
          </a:p>
        </p:txBody>
      </p:sp>
      <p:sp>
        <p:nvSpPr>
          <p:cNvPr id="251" name="Misclassified…"/>
          <p:cNvSpPr txBox="1"/>
          <p:nvPr/>
        </p:nvSpPr>
        <p:spPr>
          <a:xfrm>
            <a:off x="6286352" y="11599267"/>
            <a:ext cx="4142106" cy="1666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r>
              <a:t>Misclassified</a:t>
            </a:r>
          </a:p>
          <a:p>
            <a:r>
              <a:t>by Minimum 1</a:t>
            </a:r>
          </a:p>
        </p:txBody>
      </p:sp>
      <p:sp>
        <p:nvSpPr>
          <p:cNvPr id="252" name="Misclassified…"/>
          <p:cNvSpPr txBox="1"/>
          <p:nvPr/>
        </p:nvSpPr>
        <p:spPr>
          <a:xfrm>
            <a:off x="13973734" y="11599267"/>
            <a:ext cx="4142106" cy="1666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r>
              <a:t>Misclassified</a:t>
            </a:r>
          </a:p>
          <a:p>
            <a:r>
              <a:t>by Minimum 2</a:t>
            </a:r>
          </a:p>
        </p:txBody>
      </p:sp>
      <p:pic>
        <p:nvPicPr>
          <p:cNvPr id="253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6533" y="4632270"/>
            <a:ext cx="6621744" cy="6621744"/>
          </a:xfrm>
          <a:prstGeom prst="rect">
            <a:avLst/>
          </a:prstGeom>
          <a:ln w="12700">
            <a:miter lim="400000"/>
          </a:ln>
        </p:spPr>
      </p:pic>
      <p:pic>
        <p:nvPicPr>
          <p:cNvPr id="254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52106" y="4632270"/>
            <a:ext cx="6585361" cy="6621744"/>
          </a:xfrm>
          <a:prstGeom prst="rect">
            <a:avLst/>
          </a:prstGeom>
          <a:ln w="12700">
            <a:miter lim="400000"/>
          </a:ln>
        </p:spPr>
      </p:pic>
      <p:sp>
        <p:nvSpPr>
          <p:cNvPr id="255" name="Rectangle"/>
          <p:cNvSpPr/>
          <p:nvPr/>
        </p:nvSpPr>
        <p:spPr>
          <a:xfrm>
            <a:off x="8988268" y="4622910"/>
            <a:ext cx="6382114" cy="6656504"/>
          </a:xfrm>
          <a:prstGeom prst="rect">
            <a:avLst/>
          </a:prstGeom>
          <a:ln w="101600">
            <a:solidFill>
              <a:schemeClr val="accent5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  <p:sp>
        <p:nvSpPr>
          <p:cNvPr id="256" name="Overlap of misclassified instances &lt; 50%"/>
          <p:cNvSpPr txBox="1"/>
          <p:nvPr/>
        </p:nvSpPr>
        <p:spPr>
          <a:xfrm>
            <a:off x="6211442" y="3351659"/>
            <a:ext cx="11961116" cy="9048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r>
              <a:rPr b="1">
                <a:latin typeface="+mn-lt"/>
                <a:ea typeface="+mn-ea"/>
                <a:cs typeface="+mn-cs"/>
                <a:sym typeface="Helvetica"/>
              </a:rPr>
              <a:t>Overlap</a:t>
            </a:r>
            <a:r>
              <a:t> of misclassified instances </a:t>
            </a:r>
            <a:r>
              <a:rPr b="1">
                <a:latin typeface="+mn-lt"/>
                <a:ea typeface="+mn-ea"/>
                <a:cs typeface="+mn-cs"/>
                <a:sym typeface="Helvetica"/>
              </a:rPr>
              <a:t>&lt; 50%</a:t>
            </a:r>
          </a:p>
        </p:txBody>
      </p:sp>
      <p:sp>
        <p:nvSpPr>
          <p:cNvPr id="257" name="CIFAR10 dataset"/>
          <p:cNvSpPr txBox="1"/>
          <p:nvPr/>
        </p:nvSpPr>
        <p:spPr>
          <a:xfrm>
            <a:off x="19604276" y="10507888"/>
            <a:ext cx="3900044" cy="739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 sz="3900" i="1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CIFAR10 dataset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30300" y="2730499"/>
            <a:ext cx="26644600" cy="11635198"/>
          </a:xfrm>
          <a:prstGeom prst="rect">
            <a:avLst/>
          </a:prstGeom>
          <a:ln w="12700">
            <a:miter lim="400000"/>
          </a:ln>
        </p:spPr>
      </p:pic>
      <p:sp>
        <p:nvSpPr>
          <p:cNvPr id="262" name="Method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Method</a:t>
            </a:r>
          </a:p>
        </p:txBody>
      </p:sp>
      <p:sp>
        <p:nvSpPr>
          <p:cNvPr id="263" name="01"/>
          <p:cNvSpPr txBox="1">
            <a:spLocks noGrp="1"/>
          </p:cNvSpPr>
          <p:nvPr>
            <p:ph type="sldNum" sz="quarter" idx="2"/>
          </p:nvPr>
        </p:nvSpPr>
        <p:spPr>
          <a:xfrm>
            <a:off x="23750852" y="13010554"/>
            <a:ext cx="325045" cy="511176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8</a:t>
            </a:fld>
            <a:endParaRPr/>
          </a:p>
        </p:txBody>
      </p:sp>
      <p:sp>
        <p:nvSpPr>
          <p:cNvPr id="264" name="Task:…"/>
          <p:cNvSpPr txBox="1"/>
          <p:nvPr/>
        </p:nvSpPr>
        <p:spPr>
          <a:xfrm>
            <a:off x="18606930" y="6774849"/>
            <a:ext cx="5143923" cy="35464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/>
          <a:p>
            <a:pPr algn="l">
              <a:defRPr sz="5600"/>
            </a:pPr>
            <a:r>
              <a:rPr b="1">
                <a:latin typeface="+mn-lt"/>
                <a:ea typeface="+mn-ea"/>
                <a:cs typeface="+mn-cs"/>
                <a:sym typeface="Helvetica"/>
              </a:rPr>
              <a:t>Task</a:t>
            </a:r>
            <a:r>
              <a:t>:</a:t>
            </a:r>
          </a:p>
          <a:p>
            <a:pPr algn="l">
              <a:defRPr sz="5600"/>
            </a:pPr>
            <a:r>
              <a:t>Find path</a:t>
            </a:r>
            <a:br/>
            <a:r>
              <a:t>with the lowest highest point.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Movie" descr="Movie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126530" y="2725159"/>
            <a:ext cx="26644601" cy="11617551"/>
          </a:xfrm>
          <a:prstGeom prst="rect">
            <a:avLst/>
          </a:prstGeom>
          <a:ln w="12700">
            <a:miter lim="400000"/>
          </a:ln>
        </p:spPr>
      </p:pic>
      <p:sp>
        <p:nvSpPr>
          <p:cNvPr id="269" name="Method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Method</a:t>
            </a:r>
          </a:p>
        </p:txBody>
      </p:sp>
      <p:sp>
        <p:nvSpPr>
          <p:cNvPr id="270" name="01"/>
          <p:cNvSpPr txBox="1">
            <a:spLocks noGrp="1"/>
          </p:cNvSpPr>
          <p:nvPr>
            <p:ph type="sldNum" sz="quarter" idx="2"/>
          </p:nvPr>
        </p:nvSpPr>
        <p:spPr>
          <a:xfrm>
            <a:off x="23750852" y="13010554"/>
            <a:ext cx="325045" cy="511176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9</a:t>
            </a:fld>
            <a:endParaRPr/>
          </a:p>
        </p:txBody>
      </p:sp>
      <p:sp>
        <p:nvSpPr>
          <p:cNvPr id="271" name="Barrier"/>
          <p:cNvSpPr txBox="1"/>
          <p:nvPr/>
        </p:nvSpPr>
        <p:spPr>
          <a:xfrm>
            <a:off x="19721867" y="4609485"/>
            <a:ext cx="1988320" cy="8159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4400" b="1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Barrier</a:t>
            </a:r>
          </a:p>
        </p:txBody>
      </p:sp>
      <p:sp>
        <p:nvSpPr>
          <p:cNvPr id="272" name="Line"/>
          <p:cNvSpPr/>
          <p:nvPr/>
        </p:nvSpPr>
        <p:spPr>
          <a:xfrm>
            <a:off x="20716026" y="5425459"/>
            <a:ext cx="1" cy="716373"/>
          </a:xfrm>
          <a:prstGeom prst="line">
            <a:avLst/>
          </a:prstGeom>
          <a:ln w="101600">
            <a:solidFill>
              <a:srgbClr val="000000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33" fill="hold"/>
                                        <p:tgtEl>
                                          <p:spTgt spid="26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14" fill="hold" display="0">
                  <p:stCondLst>
                    <p:cond delay="indefinite"/>
                  </p:stCondLst>
                </p:cTn>
                <p:tgtEl>
                  <p:spTgt spid="268"/>
                </p:tgtEl>
              </p:cMediaNode>
            </p:video>
            <p:seq concurrent="1" prevAc="none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26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26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68"/>
                  </p:tgtEl>
                </p:cond>
              </p:nextCondLst>
            </p:seq>
          </p:childTnLst>
        </p:cTn>
      </p:par>
    </p:tnLst>
    <p:bldLst>
      <p:bldP spid="271" grpId="2" animBg="1" advAuto="0"/>
      <p:bldP spid="272" grpId="3" animBg="1" advAuto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635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j-lt"/>
            <a:ea typeface="+mj-ea"/>
            <a:cs typeface="+mj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635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j-lt"/>
            <a:ea typeface="+mj-ea"/>
            <a:cs typeface="+mj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1416</Words>
  <Application>Microsoft Macintosh PowerPoint</Application>
  <PresentationFormat>Custom</PresentationFormat>
  <Paragraphs>290</Paragraphs>
  <Slides>29</Slides>
  <Notes>24</Notes>
  <HiddenSlides>1</HiddenSlides>
  <MMClips>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PingFang SC Regular</vt:lpstr>
      <vt:lpstr>Cambria Math</vt:lpstr>
      <vt:lpstr>Helvetica</vt:lpstr>
      <vt:lpstr>Helvetica Light</vt:lpstr>
      <vt:lpstr>Helvetica Neue</vt:lpstr>
      <vt:lpstr>White</vt:lpstr>
      <vt:lpstr>Essentially No Barriers in Neural Network Energy Landscape</vt:lpstr>
      <vt:lpstr>Neural Network Energy Landscape</vt:lpstr>
      <vt:lpstr>Neural Network Energy Landscape</vt:lpstr>
      <vt:lpstr>Minima</vt:lpstr>
      <vt:lpstr>Paths through Landscape</vt:lpstr>
      <vt:lpstr>Our Contribution</vt:lpstr>
      <vt:lpstr>Minima are not equal</vt:lpstr>
      <vt:lpstr>Method</vt:lpstr>
      <vt:lpstr>Method</vt:lpstr>
      <vt:lpstr>Method</vt:lpstr>
      <vt:lpstr>Method</vt:lpstr>
      <vt:lpstr>Method</vt:lpstr>
      <vt:lpstr>ResNet and DenseNet</vt:lpstr>
      <vt:lpstr>ResNet and DenseNet</vt:lpstr>
      <vt:lpstr>Smooth Paths</vt:lpstr>
      <vt:lpstr>Redundancy</vt:lpstr>
      <vt:lpstr>Redundancy</vt:lpstr>
      <vt:lpstr>Redundancy</vt:lpstr>
      <vt:lpstr>Width and Depth</vt:lpstr>
      <vt:lpstr>Resilience</vt:lpstr>
      <vt:lpstr>Resilience</vt:lpstr>
      <vt:lpstr>Resilience</vt:lpstr>
      <vt:lpstr>Resilience</vt:lpstr>
      <vt:lpstr>Resilience</vt:lpstr>
      <vt:lpstr>Final Thoughts</vt:lpstr>
      <vt:lpstr>Essentially No Barriers in Neural Network Energy Landcape</vt:lpstr>
      <vt:lpstr>PowerPoint Presentation</vt:lpstr>
      <vt:lpstr>Connectivity Measures</vt:lpstr>
      <vt:lpstr>Spurious High Barriers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Essentially No Barriers in Neural Network Energy Landscape</dc:title>
  <cp:lastModifiedBy>Wenxin Xu</cp:lastModifiedBy>
  <cp:revision>1</cp:revision>
  <dcterms:modified xsi:type="dcterms:W3CDTF">2022-05-02T15:04:33Z</dcterms:modified>
</cp:coreProperties>
</file>